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258" r:id="rId2"/>
    <p:sldId id="290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9" r:id="rId11"/>
    <p:sldId id="266" r:id="rId12"/>
    <p:sldId id="267" r:id="rId13"/>
    <p:sldId id="272" r:id="rId14"/>
    <p:sldId id="274" r:id="rId15"/>
    <p:sldId id="277" r:id="rId16"/>
    <p:sldId id="279" r:id="rId17"/>
    <p:sldId id="278" r:id="rId18"/>
    <p:sldId id="280" r:id="rId19"/>
    <p:sldId id="281" r:id="rId20"/>
    <p:sldId id="282" r:id="rId21"/>
    <p:sldId id="283" r:id="rId22"/>
    <p:sldId id="284" r:id="rId23"/>
    <p:sldId id="288" r:id="rId24"/>
    <p:sldId id="289" r:id="rId25"/>
    <p:sldId id="286" r:id="rId26"/>
    <p:sldId id="287" r:id="rId27"/>
    <p:sldId id="285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421"/>
    <a:srgbClr val="E35F21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2" autoAdjust="0"/>
    <p:restoredTop sz="94767" autoAdjust="0"/>
  </p:normalViewPr>
  <p:slideViewPr>
    <p:cSldViewPr snapToGrid="0" showGuides="1">
      <p:cViewPr varScale="1">
        <p:scale>
          <a:sx n="100" d="100"/>
          <a:sy n="100" d="100"/>
        </p:scale>
        <p:origin x="72" y="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D5AB7E-A3BF-45D2-8D62-B85F37C2CC10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662F110-0EB7-4591-937A-1EF3AA38E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21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A0CE81E-E142-4C70-B959-7AEF786E6C14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77770CC-752E-4D4B-B51D-7750C6AA0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5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29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78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71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Library is located inside the Learning Resource Center and is sometimes referred to as the LRC</a:t>
            </a:r>
          </a:p>
          <a:p>
            <a:r>
              <a:rPr lang="en-US" baseline="0" dirty="0" smtClean="0"/>
              <a:t>We are next to the Grady Clack Building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79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01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18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50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82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6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71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1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24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3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03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29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78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376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65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97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56F9-012F-4662-A3DB-7E955E96185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8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43C5-15AD-4C77-B084-DFAD1C3E0D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B3DE-F75F-423D-B9FC-6BBC5FE99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43C5-15AD-4C77-B084-DFAD1C3E0D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B3DE-F75F-423D-B9FC-6BBC5FE99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6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43C5-15AD-4C77-B084-DFAD1C3E0D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B3DE-F75F-423D-B9FC-6BBC5FE99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5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43C5-15AD-4C77-B084-DFAD1C3E0D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B3DE-F75F-423D-B9FC-6BBC5FE99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4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43C5-15AD-4C77-B084-DFAD1C3E0D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B3DE-F75F-423D-B9FC-6BBC5FE99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3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43C5-15AD-4C77-B084-DFAD1C3E0D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B3DE-F75F-423D-B9FC-6BBC5FE99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20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43C5-15AD-4C77-B084-DFAD1C3E0D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B3DE-F75F-423D-B9FC-6BBC5FE99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46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43C5-15AD-4C77-B084-DFAD1C3E0D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B3DE-F75F-423D-B9FC-6BBC5FE99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4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43C5-15AD-4C77-B084-DFAD1C3E0D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B3DE-F75F-423D-B9FC-6BBC5FE99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3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43C5-15AD-4C77-B084-DFAD1C3E0D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B3DE-F75F-423D-B9FC-6BBC5FE99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6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43C5-15AD-4C77-B084-DFAD1C3E0D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B3DE-F75F-423D-B9FC-6BBC5FE99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58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A43C5-15AD-4C77-B084-DFAD1C3E0D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BB3DE-F75F-423D-B9FC-6BBC5FE99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48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1" y="120238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9575" y="2380810"/>
            <a:ext cx="8210550" cy="252464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pc="12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prstClr val="black"/>
                </a:solidFill>
                <a:cs typeface="Times New Roman" pitchFamily="18" charset="0"/>
              </a:rPr>
              <a:t>Welcome</a:t>
            </a:r>
          </a:p>
          <a:p>
            <a:r>
              <a:rPr lang="en-US" sz="8000" b="1" spc="12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prstClr val="black"/>
                </a:solidFill>
                <a:cs typeface="Times New Roman" pitchFamily="18" charset="0"/>
              </a:rPr>
              <a:t> to OSUIT</a:t>
            </a:r>
            <a:endParaRPr lang="en-US" sz="8000" b="1" spc="12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69" y="424857"/>
            <a:ext cx="1652070" cy="12734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6807" y="630705"/>
            <a:ext cx="5745239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spc="200" dirty="0" smtClean="0">
                <a:ln w="15875">
                  <a:solidFill>
                    <a:schemeClr val="tx1"/>
                  </a:solidFill>
                </a:ln>
                <a:solidFill>
                  <a:srgbClr val="F36421"/>
                </a:solidFill>
                <a:latin typeface="+mj-lt"/>
                <a:cs typeface="Times New Roman" pitchFamily="18" charset="0"/>
              </a:rPr>
              <a:t>Counseling</a:t>
            </a:r>
            <a:r>
              <a:rPr lang="en-US" sz="5000" b="1" dirty="0" smtClean="0">
                <a:ln w="15875">
                  <a:solidFill>
                    <a:schemeClr val="tx1"/>
                  </a:solidFill>
                </a:ln>
                <a:solidFill>
                  <a:srgbClr val="F36421"/>
                </a:solidFill>
                <a:latin typeface="+mj-lt"/>
                <a:cs typeface="Times New Roman" pitchFamily="18" charset="0"/>
              </a:rPr>
              <a:t> Services</a:t>
            </a:r>
            <a:endParaRPr lang="en-US" sz="5000" b="1" dirty="0">
              <a:ln w="15875">
                <a:solidFill>
                  <a:schemeClr val="tx1"/>
                </a:solidFill>
              </a:ln>
              <a:solidFill>
                <a:srgbClr val="F3642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25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2401" y="140409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6" y="540439"/>
            <a:ext cx="7607508" cy="5705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2727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03" y="1484629"/>
            <a:ext cx="1652070" cy="127347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684" y="4094816"/>
            <a:ext cx="8340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cs typeface="Times New Roman" pitchFamily="18" charset="0"/>
              </a:rPr>
              <a:t>Hours:</a:t>
            </a:r>
            <a:r>
              <a:rPr lang="en-US" sz="3600" b="1" dirty="0" smtClean="0">
                <a:solidFill>
                  <a:prstClr val="black"/>
                </a:solidFill>
              </a:rPr>
              <a:t> Monday </a:t>
            </a:r>
            <a:r>
              <a:rPr lang="en-US" sz="2400" b="1" dirty="0">
                <a:solidFill>
                  <a:prstClr val="black"/>
                </a:solidFill>
              </a:rPr>
              <a:t>–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</a:rPr>
              <a:t>Friday   7:30 </a:t>
            </a:r>
            <a:r>
              <a:rPr lang="en-US" sz="3600" b="1" dirty="0">
                <a:solidFill>
                  <a:prstClr val="black"/>
                </a:solidFill>
              </a:rPr>
              <a:t>am </a:t>
            </a:r>
            <a:r>
              <a:rPr lang="en-US" sz="2400" b="1" dirty="0">
                <a:solidFill>
                  <a:prstClr val="black"/>
                </a:solidFill>
              </a:rPr>
              <a:t>–</a:t>
            </a:r>
            <a:r>
              <a:rPr lang="en-US" sz="3600" b="1" dirty="0">
                <a:solidFill>
                  <a:prstClr val="black"/>
                </a:solidFill>
              </a:rPr>
              <a:t> 4:30pm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0457" y="4979355"/>
            <a:ext cx="6488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P</a:t>
            </a:r>
            <a:r>
              <a:rPr lang="en-US" sz="3600" b="1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hone: </a:t>
            </a:r>
            <a:r>
              <a:rPr lang="en-US" sz="3600" b="1" dirty="0" smtClean="0">
                <a:solidFill>
                  <a:prstClr val="black"/>
                </a:solidFill>
                <a:latin typeface="+mj-lt"/>
              </a:rPr>
              <a:t>918-293-4988</a:t>
            </a:r>
          </a:p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+mj-lt"/>
              </a:rPr>
              <a:t>Email: kathy.avery@okstate.e</a:t>
            </a:r>
            <a:r>
              <a:rPr lang="en-US" sz="3600" b="1" spc="190" dirty="0" smtClean="0">
                <a:solidFill>
                  <a:prstClr val="black"/>
                </a:solidFill>
                <a:latin typeface="+mj-lt"/>
              </a:rPr>
              <a:t>du</a:t>
            </a:r>
            <a:endParaRPr lang="en-US" sz="3600" b="1" spc="19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91" y="583973"/>
            <a:ext cx="6070484" cy="342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4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16" y="5027875"/>
            <a:ext cx="1485203" cy="11448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2401" y="140409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-647453" y="2846704"/>
            <a:ext cx="4038602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0" cmpd="sng">
                  <a:solidFill>
                    <a:prstClr val="black"/>
                  </a:solidFill>
                  <a:prstDash val="solid"/>
                </a:ln>
                <a:solidFill>
                  <a:srgbClr val="F3642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Web Page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1830" y="2897458"/>
            <a:ext cx="5932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www.osuit.edu/counseling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39077" y="6278357"/>
            <a:ext cx="12888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Revised 8/6/2019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6701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09" y="2200873"/>
            <a:ext cx="6175886" cy="4117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95" y="5173286"/>
            <a:ext cx="1485203" cy="1144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9046" y="354214"/>
            <a:ext cx="85259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+mj-lt"/>
                <a:cs typeface="Times New Roman" panose="02020603050405020304" pitchFamily="18" charset="0"/>
              </a:rPr>
              <a:t>OSU Institute </a:t>
            </a:r>
            <a:r>
              <a:rPr lang="en-US" sz="4800" b="1" dirty="0">
                <a:latin typeface="+mj-lt"/>
                <a:cs typeface="Times New Roman" panose="02020603050405020304" pitchFamily="18" charset="0"/>
              </a:rPr>
              <a:t>of Technology</a:t>
            </a:r>
          </a:p>
          <a:p>
            <a:pPr algn="ctr"/>
            <a:r>
              <a:rPr lang="en-US" sz="4800" b="1" dirty="0">
                <a:latin typeface="+mj-lt"/>
                <a:cs typeface="Times New Roman" panose="02020603050405020304" pitchFamily="18" charset="0"/>
              </a:rPr>
              <a:t>Library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80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308516" y="3321782"/>
            <a:ext cx="2593954" cy="566738"/>
          </a:xfrm>
        </p:spPr>
        <p:txBody>
          <a:bodyPr>
            <a:normAutofit/>
          </a:bodyPr>
          <a:lstStyle/>
          <a:p>
            <a:pPr algn="ctr"/>
            <a:r>
              <a:rPr lang="en-US" sz="1400" dirty="0" smtClean="0"/>
              <a:t>Denise Carter</a:t>
            </a:r>
            <a:br>
              <a:rPr lang="en-US" sz="1400" dirty="0" smtClean="0"/>
            </a:br>
            <a:r>
              <a:rPr lang="en-US" sz="1200" dirty="0" smtClean="0"/>
              <a:t>Library Technical Assistant</a:t>
            </a:r>
            <a:endParaRPr lang="en-US" sz="12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59" b="59"/>
          <a:stretch>
            <a:fillRect/>
          </a:stretch>
        </p:blipFill>
        <p:spPr>
          <a:xfrm>
            <a:off x="1259722" y="1206538"/>
            <a:ext cx="2691542" cy="2091847"/>
          </a:xfrm>
          <a:prstGeom prst="rect">
            <a:avLst/>
          </a:prstGeom>
        </p:spPr>
      </p:pic>
      <p:pic>
        <p:nvPicPr>
          <p:cNvPr id="12" name="Picture Placeholder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5" t="-1417" r="40945"/>
          <a:stretch/>
        </p:blipFill>
        <p:spPr>
          <a:xfrm rot="5400000">
            <a:off x="5352318" y="1220005"/>
            <a:ext cx="2091846" cy="20767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43704" y="3359344"/>
            <a:ext cx="32066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Kristin </a:t>
            </a:r>
            <a:r>
              <a:rPr lang="en-US" sz="1400" b="1" dirty="0" smtClean="0"/>
              <a:t>Pickett</a:t>
            </a:r>
          </a:p>
          <a:p>
            <a:pPr algn="ctr"/>
            <a:r>
              <a:rPr lang="en-US" sz="1200" b="1" dirty="0" smtClean="0"/>
              <a:t>Emerging </a:t>
            </a:r>
            <a:r>
              <a:rPr lang="en-US" sz="1200" b="1" dirty="0"/>
              <a:t>Technologies &amp; Instruction Librarian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31648" y="232725"/>
            <a:ext cx="32807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Library Staff</a:t>
            </a:r>
            <a:endParaRPr lang="en-US" sz="4800" b="1" dirty="0"/>
          </a:p>
        </p:txBody>
      </p:sp>
      <p:pic>
        <p:nvPicPr>
          <p:cNvPr id="16" name="Picture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5047070" y="3989815"/>
            <a:ext cx="2799930" cy="20918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47070" y="6147409"/>
            <a:ext cx="293518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Beth </a:t>
            </a:r>
            <a:r>
              <a:rPr lang="en-US" sz="1400" b="1" dirty="0" smtClean="0"/>
              <a:t>Kieffer</a:t>
            </a:r>
          </a:p>
          <a:p>
            <a:pPr algn="ctr"/>
            <a:r>
              <a:rPr lang="en-US" sz="1200" b="1" dirty="0" smtClean="0"/>
              <a:t>Distance </a:t>
            </a:r>
            <a:r>
              <a:rPr lang="en-US" sz="1200" b="1" dirty="0"/>
              <a:t>Learning Librarian &amp; Archivist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23319" y="6213157"/>
            <a:ext cx="13643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Randy </a:t>
            </a:r>
            <a:r>
              <a:rPr lang="en-US" sz="1400" b="1" dirty="0" smtClean="0"/>
              <a:t>Chalakee</a:t>
            </a:r>
          </a:p>
          <a:p>
            <a:pPr algn="ctr"/>
            <a:r>
              <a:rPr lang="en-US" sz="1200" b="1" dirty="0" smtClean="0"/>
              <a:t>Library </a:t>
            </a:r>
            <a:r>
              <a:rPr lang="en-US" sz="1200" b="1" dirty="0"/>
              <a:t>Assistant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183" y="4012045"/>
            <a:ext cx="1774908" cy="213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2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04838"/>
            <a:ext cx="5153585" cy="6953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6809" y="6019800"/>
            <a:ext cx="2394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http://okey.okstate.edu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95" y="5173286"/>
            <a:ext cx="1485203" cy="1144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16" y="1559501"/>
            <a:ext cx="7862170" cy="353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3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32920" y="372909"/>
            <a:ext cx="5478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  <a:cs typeface="Times New Roman" panose="02020603050405020304" pitchFamily="18" charset="0"/>
              </a:rPr>
              <a:t>25 Computers</a:t>
            </a:r>
          </a:p>
          <a:p>
            <a:pPr algn="ctr"/>
            <a:r>
              <a:rPr lang="en-US" sz="3600" b="1" dirty="0" smtClean="0">
                <a:latin typeface="+mj-lt"/>
                <a:cs typeface="Times New Roman" panose="02020603050405020304" pitchFamily="18" charset="0"/>
              </a:rPr>
              <a:t>2 iMac’s</a:t>
            </a:r>
          </a:p>
          <a:p>
            <a:pPr algn="ctr"/>
            <a:r>
              <a:rPr lang="en-US" sz="3600" b="1" dirty="0" smtClean="0">
                <a:latin typeface="+mj-lt"/>
                <a:cs typeface="Times New Roman" panose="02020603050405020304" pitchFamily="18" charset="0"/>
              </a:rPr>
              <a:t>2 Touch Screens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16" y="2285613"/>
            <a:ext cx="7258170" cy="4082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1" y="372909"/>
            <a:ext cx="1485203" cy="114484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0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883" y="399452"/>
            <a:ext cx="6006231" cy="108290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   Starbucks Coffee!</a:t>
            </a:r>
            <a:br>
              <a:rPr lang="en-US" b="1" dirty="0" smtClean="0"/>
            </a:br>
            <a:r>
              <a:rPr lang="en-US" sz="2200" b="1" dirty="0" smtClean="0"/>
              <a:t>Food and Drink are Allowed in the Library</a:t>
            </a:r>
            <a:endParaRPr lang="en-US" sz="2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7" y="1740242"/>
            <a:ext cx="7068065" cy="4712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61" y="399452"/>
            <a:ext cx="1485203" cy="11448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0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1" y="2116523"/>
            <a:ext cx="28454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cs typeface="Times New Roman" panose="02020603050405020304" pitchFamily="18" charset="0"/>
              </a:rPr>
              <a:t>Printer </a:t>
            </a:r>
          </a:p>
          <a:p>
            <a:pPr algn="ctr"/>
            <a:r>
              <a:rPr lang="en-US" sz="4800" dirty="0" smtClean="0">
                <a:cs typeface="Times New Roman" panose="02020603050405020304" pitchFamily="18" charset="0"/>
              </a:rPr>
              <a:t>Copier Scanner</a:t>
            </a:r>
          </a:p>
          <a:p>
            <a:pPr algn="ctr"/>
            <a:r>
              <a:rPr lang="en-US" sz="4800" dirty="0" smtClean="0">
                <a:cs typeface="Times New Roman" panose="02020603050405020304" pitchFamily="18" charset="0"/>
              </a:rPr>
              <a:t>Fax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869" y="5163511"/>
            <a:ext cx="1485203" cy="1144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72" y="1565030"/>
            <a:ext cx="3093930" cy="45374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9422" y="363554"/>
            <a:ext cx="7755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Library Services</a:t>
            </a:r>
            <a:endParaRPr lang="en-US" sz="48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0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6922" y="623888"/>
            <a:ext cx="6270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+mj-lt"/>
                <a:cs typeface="Times New Roman" panose="02020603050405020304" pitchFamily="18" charset="0"/>
              </a:rPr>
              <a:t>Study Spaces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28" y="1901784"/>
            <a:ext cx="6911546" cy="4223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63" y="466965"/>
            <a:ext cx="1485203" cy="114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2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1" y="120238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16200000">
            <a:off x="1597898" y="3280967"/>
            <a:ext cx="3327817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200" b="1" spc="120" dirty="0" smtClean="0">
                <a:solidFill>
                  <a:prstClr val="black"/>
                </a:solidFill>
                <a:cs typeface="Times New Roman" pitchFamily="18" charset="0"/>
              </a:rPr>
              <a:t>Counselor</a:t>
            </a:r>
            <a:endParaRPr lang="en-US" b="1" spc="12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1908" y="5793791"/>
            <a:ext cx="3610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Kathy Avery, M.A.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931" y="2225913"/>
            <a:ext cx="2267612" cy="3174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69" y="424857"/>
            <a:ext cx="1652070" cy="12734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6807" y="630705"/>
            <a:ext cx="5745239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spc="200" dirty="0" smtClean="0">
                <a:ln w="15875">
                  <a:solidFill>
                    <a:schemeClr val="tx1"/>
                  </a:solidFill>
                </a:ln>
                <a:solidFill>
                  <a:srgbClr val="F36421"/>
                </a:solidFill>
                <a:latin typeface="+mj-lt"/>
                <a:cs typeface="Times New Roman" pitchFamily="18" charset="0"/>
              </a:rPr>
              <a:t>Counseling</a:t>
            </a:r>
            <a:r>
              <a:rPr lang="en-US" sz="5000" b="1" dirty="0" smtClean="0">
                <a:ln w="15875">
                  <a:solidFill>
                    <a:schemeClr val="tx1"/>
                  </a:solidFill>
                </a:ln>
                <a:solidFill>
                  <a:srgbClr val="F36421"/>
                </a:solidFill>
                <a:latin typeface="+mj-lt"/>
                <a:cs typeface="Times New Roman" pitchFamily="18" charset="0"/>
              </a:rPr>
              <a:t> Services</a:t>
            </a:r>
            <a:endParaRPr lang="en-US" sz="5000" b="1" dirty="0">
              <a:ln w="15875">
                <a:solidFill>
                  <a:schemeClr val="tx1"/>
                </a:solidFill>
              </a:ln>
              <a:solidFill>
                <a:srgbClr val="F3642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4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959" y="628635"/>
            <a:ext cx="5302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+mj-lt"/>
                <a:cs typeface="Times New Roman" panose="02020603050405020304" pitchFamily="18" charset="0"/>
              </a:rPr>
              <a:t>The Brody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38" y="1903253"/>
            <a:ext cx="6989526" cy="4225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12" y="471712"/>
            <a:ext cx="1485203" cy="114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1028200" y="2066737"/>
            <a:ext cx="7014576" cy="421629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53419" y="401850"/>
            <a:ext cx="5691480" cy="1314741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/>
              <a:t>Smaller Study Rooms 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 smtClean="0"/>
              <a:t>1 – 2 People</a:t>
            </a:r>
            <a:endParaRPr lang="en-US" sz="31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15888" y="197540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6" y="486799"/>
            <a:ext cx="1485203" cy="114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4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6968" y="571403"/>
            <a:ext cx="5587034" cy="1178266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8700" b="1" dirty="0" smtClean="0"/>
              <a:t>Mediascape Room </a:t>
            </a:r>
          </a:p>
          <a:p>
            <a:pPr algn="ctr"/>
            <a:r>
              <a:rPr lang="en-US" sz="5600" b="1" dirty="0" smtClean="0"/>
              <a:t>5 – 6 people</a:t>
            </a:r>
            <a:endParaRPr lang="en-US" sz="56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014607" y="2084744"/>
            <a:ext cx="7252571" cy="379352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7" y="507667"/>
            <a:ext cx="1485203" cy="114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1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     Tech To-Go Program</a:t>
            </a:r>
            <a:endParaRPr lang="en-US" sz="48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27553" y="1390441"/>
            <a:ext cx="4219303" cy="493961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New and emerging technology</a:t>
            </a:r>
          </a:p>
          <a:p>
            <a:pPr lvl="1"/>
            <a:r>
              <a:rPr lang="en-US" dirty="0" smtClean="0"/>
              <a:t>Prepare for use in career</a:t>
            </a:r>
          </a:p>
          <a:p>
            <a:pPr lvl="1"/>
            <a:r>
              <a:rPr lang="en-US" dirty="0" smtClean="0"/>
              <a:t>Use for school work or leisure</a:t>
            </a:r>
          </a:p>
          <a:p>
            <a:pPr lvl="1"/>
            <a:r>
              <a:rPr lang="en-US" dirty="0" smtClean="0"/>
              <a:t>“Try before you buy”</a:t>
            </a:r>
          </a:p>
          <a:p>
            <a:r>
              <a:rPr lang="en-US" dirty="0" smtClean="0"/>
              <a:t>Technologies include:</a:t>
            </a:r>
          </a:p>
          <a:p>
            <a:pPr lvl="1"/>
            <a:r>
              <a:rPr lang="en-US" dirty="0" smtClean="0"/>
              <a:t>Over 50 laptops and </a:t>
            </a:r>
            <a:r>
              <a:rPr lang="en-US" dirty="0" err="1" smtClean="0"/>
              <a:t>MacBooks</a:t>
            </a:r>
            <a:endParaRPr lang="en-US" dirty="0" smtClean="0"/>
          </a:p>
          <a:p>
            <a:pPr lvl="1"/>
            <a:r>
              <a:rPr lang="en-US" dirty="0" smtClean="0"/>
              <a:t>Cameras, Go Pros, projectors</a:t>
            </a:r>
          </a:p>
          <a:p>
            <a:pPr lvl="1"/>
            <a:r>
              <a:rPr lang="en-US" dirty="0" smtClean="0"/>
              <a:t>Wearable Technology (Watches, VR head sets, etc.)</a:t>
            </a:r>
          </a:p>
          <a:p>
            <a:pPr lvl="1"/>
            <a:r>
              <a:rPr lang="en-US" dirty="0" smtClean="0"/>
              <a:t>Program specific items (</a:t>
            </a:r>
            <a:r>
              <a:rPr lang="en-US" dirty="0" err="1" smtClean="0"/>
              <a:t>multimeters</a:t>
            </a:r>
            <a:r>
              <a:rPr lang="en-US" dirty="0" smtClean="0"/>
              <a:t>, battery testers, etc.)</a:t>
            </a:r>
          </a:p>
          <a:p>
            <a:pPr lvl="1"/>
            <a:r>
              <a:rPr lang="en-US" dirty="0" smtClean="0"/>
              <a:t>30 Hotspots</a:t>
            </a:r>
          </a:p>
          <a:p>
            <a:pPr lvl="1"/>
            <a:r>
              <a:rPr lang="en-US" dirty="0" smtClean="0"/>
              <a:t>3D Printers</a:t>
            </a:r>
          </a:p>
          <a:p>
            <a:r>
              <a:rPr lang="en-US" dirty="0" smtClean="0"/>
              <a:t>Checkout periods vary. See the library website for full details: </a:t>
            </a:r>
          </a:p>
          <a:p>
            <a:pPr lvl="1"/>
            <a:r>
              <a:rPr lang="en-US" dirty="0" smtClean="0"/>
              <a:t>osuit.edu/library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6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91" y="501152"/>
            <a:ext cx="1485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2" y="1997635"/>
            <a:ext cx="2388485" cy="23884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180" y="1594160"/>
            <a:ext cx="2266088" cy="2266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5995">
            <a:off x="1382184" y="3952053"/>
            <a:ext cx="2533204" cy="2263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2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Hoopla Digital</a:t>
            </a:r>
            <a:endParaRPr lang="en-US" sz="48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6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91" y="501152"/>
            <a:ext cx="1485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1" y="1870666"/>
            <a:ext cx="3081988" cy="1319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56788"/>
          <a:stretch/>
        </p:blipFill>
        <p:spPr>
          <a:xfrm>
            <a:off x="3674579" y="1507262"/>
            <a:ext cx="5143446" cy="4432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3" b="43486"/>
          <a:stretch/>
        </p:blipFill>
        <p:spPr>
          <a:xfrm>
            <a:off x="287381" y="3190233"/>
            <a:ext cx="3714327" cy="247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86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04" y="539750"/>
            <a:ext cx="1485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435" y="632837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Textbooks</a:t>
            </a:r>
            <a:endParaRPr lang="en-US" sz="4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9435" y="5708994"/>
            <a:ext cx="5486400" cy="764952"/>
          </a:xfrm>
        </p:spPr>
        <p:txBody>
          <a:bodyPr>
            <a:no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 smtClean="0"/>
              <a:t>Dozens of current textbooks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 smtClean="0"/>
              <a:t>2 hour in library checkout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r="31771"/>
          <a:stretch>
            <a:fillRect/>
          </a:stretch>
        </p:blipFill>
        <p:spPr>
          <a:xfrm rot="5400000">
            <a:off x="2776971" y="856791"/>
            <a:ext cx="4114800" cy="5342927"/>
          </a:xfrm>
        </p:spPr>
      </p:pic>
      <p:sp>
        <p:nvSpPr>
          <p:cNvPr id="7" name="Rounded Rectangle 6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3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6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91" y="501152"/>
            <a:ext cx="1485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7" y="1644152"/>
            <a:ext cx="5259958" cy="5004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617903"/>
            <a:ext cx="3883361" cy="19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7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2151" y="781784"/>
            <a:ext cx="5219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Library Hours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1941252"/>
            <a:ext cx="7467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Monday – Thursday:  </a:t>
            </a:r>
          </a:p>
          <a:p>
            <a:pPr algn="ctr"/>
            <a:r>
              <a:rPr lang="en-US" sz="40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7:00a – 9:00p</a:t>
            </a:r>
          </a:p>
          <a:p>
            <a:pPr algn="ctr"/>
            <a:r>
              <a:rPr lang="en-US" sz="40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Friday: 7:00a – 4:30p</a:t>
            </a:r>
          </a:p>
          <a:p>
            <a:pPr algn="ctr"/>
            <a:r>
              <a:rPr lang="en-US" sz="40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Saturday:  Closed</a:t>
            </a:r>
            <a:endParaRPr lang="en-US" sz="1600" dirty="0" smtClean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Sunday:  2:00p – 9:00p</a:t>
            </a:r>
            <a:endParaRPr lang="en-US" sz="4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6950" y="5398961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918.293.5080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www.osuit.edu/library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199" y="5154824"/>
            <a:ext cx="1485203" cy="114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5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902" y="416005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MISSION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0617" y="1719988"/>
            <a:ext cx="70833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The mission of Counseling Services </a:t>
            </a:r>
          </a:p>
          <a:p>
            <a:pPr algn="ctr"/>
            <a:r>
              <a:rPr lang="en-US" sz="36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is to support the 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intellectual,  emotional, 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and personal </a:t>
            </a:r>
          </a:p>
          <a:p>
            <a:pPr algn="ctr"/>
            <a:r>
              <a:rPr lang="en-US" sz="36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growth of OSUIT college students.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22" y="4593631"/>
            <a:ext cx="4280958" cy="17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0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9662" y="1773753"/>
            <a:ext cx="839428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have at least a Master’s degree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focus on personal change</a:t>
            </a:r>
            <a:endParaRPr lang="en-US" sz="4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marL="273050" indent="-273050" fontAlgn="base">
              <a:spcBef>
                <a:spcPts val="575"/>
              </a:spcBef>
              <a:spcAft>
                <a:spcPct val="0"/>
              </a:spcAft>
              <a:buSzPct val="67000"/>
              <a:buFont typeface="Wingdings 2" pitchFamily="18" charset="2"/>
              <a:buChar char=""/>
            </a:pPr>
            <a:r>
              <a:rPr lang="en-US" sz="40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help cope with life transitions</a:t>
            </a:r>
            <a:endParaRPr lang="en-US" sz="4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marL="273050" indent="-273050" fontAlgn="base">
              <a:spcBef>
                <a:spcPts val="575"/>
              </a:spcBef>
              <a:spcAft>
                <a:spcPct val="0"/>
              </a:spcAft>
              <a:buSzPct val="67000"/>
              <a:buFont typeface="Wingdings 2" pitchFamily="18" charset="2"/>
              <a:buChar char=""/>
            </a:pPr>
            <a:r>
              <a:rPr lang="en-US" sz="40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can help you understand </a:t>
            </a:r>
            <a:r>
              <a:rPr lang="en-US" sz="40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behavior</a:t>
            </a:r>
            <a:endParaRPr lang="en-US" sz="4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912" y="726322"/>
            <a:ext cx="5992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About </a:t>
            </a:r>
            <a:r>
              <a:rPr lang="en-US" sz="4000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OSUIT Counselors 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64" y="4751602"/>
            <a:ext cx="246697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1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618265" y="1213413"/>
            <a:ext cx="3422583" cy="2542357"/>
            <a:chOff x="5943601" y="1512849"/>
            <a:chExt cx="3048000" cy="2286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1" y="1512849"/>
              <a:ext cx="3048000" cy="2286000"/>
            </a:xfrm>
            <a:prstGeom prst="rect">
              <a:avLst/>
            </a:prstGeom>
          </p:spPr>
        </p:pic>
        <p:pic>
          <p:nvPicPr>
            <p:cNvPr id="13" name="Picture 12" descr="Original file ‎ (SVG file, nominally 100 × 100 pixels ...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857" y="2345471"/>
              <a:ext cx="1031487" cy="1031487"/>
            </a:xfrm>
            <a:prstGeom prst="rect">
              <a:avLst/>
            </a:prstGeom>
          </p:spPr>
        </p:pic>
      </p:grpSp>
      <p:sp>
        <p:nvSpPr>
          <p:cNvPr id="5" name="Rounded Rectangle 4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251" y="1826938"/>
            <a:ext cx="807719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OSUIT 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counselors </a:t>
            </a:r>
            <a:r>
              <a:rPr lang="en-US" sz="3600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can 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not: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prescribe medications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diagnose mental illness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perform long-term therapy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For serious mental health issues, referrals are made to community resources.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251" y="683943"/>
            <a:ext cx="448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about Counselors</a:t>
            </a:r>
          </a:p>
        </p:txBody>
      </p:sp>
    </p:spTree>
    <p:extLst>
      <p:ext uri="{BB962C8B-B14F-4D97-AF65-F5344CB8AC3E}">
        <p14:creationId xmlns:p14="http://schemas.microsoft.com/office/powerpoint/2010/main" val="179135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6637" y="4163959"/>
            <a:ext cx="51427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feelings 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of </a:t>
            </a:r>
            <a:r>
              <a:rPr lang="en-US" sz="36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depression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+mj-lt"/>
                <a:cs typeface="Times New Roman" panose="02020603050405020304" pitchFamily="18" charset="0"/>
              </a:rPr>
              <a:t>juggling </a:t>
            </a:r>
            <a:r>
              <a:rPr lang="en-US" sz="3600" dirty="0" smtClean="0">
                <a:latin typeface="+mj-lt"/>
                <a:cs typeface="Times New Roman" panose="02020603050405020304" pitchFamily="18" charset="0"/>
              </a:rPr>
              <a:t>responsibilities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>
                <a:latin typeface="+mj-lt"/>
                <a:cs typeface="Times New Roman" panose="02020603050405020304" pitchFamily="18" charset="0"/>
              </a:rPr>
              <a:t>academic issues</a:t>
            </a:r>
          </a:p>
          <a:p>
            <a:endParaRPr lang="en-US" sz="36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5626" y="381254"/>
            <a:ext cx="6074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</a:rPr>
              <a:t>Some Common Reasons</a:t>
            </a:r>
          </a:p>
          <a:p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</a:rPr>
              <a:t>   Students </a:t>
            </a:r>
            <a:r>
              <a:rPr lang="en-US" sz="3600" b="1" dirty="0">
                <a:solidFill>
                  <a:prstClr val="black"/>
                </a:solidFill>
              </a:rPr>
              <a:t>Talk to Counselors: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1" y="4419599"/>
            <a:ext cx="1716311" cy="171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180" y="2009548"/>
            <a:ext cx="2761727" cy="18350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701" y="1978010"/>
            <a:ext cx="46292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relationship issues </a:t>
            </a:r>
            <a:endParaRPr lang="en-US" sz="36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adjusting to college</a:t>
            </a:r>
            <a:endParaRPr lang="en-US" sz="36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coping with </a:t>
            </a:r>
            <a:r>
              <a:rPr lang="en-US" sz="36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stress</a:t>
            </a:r>
          </a:p>
        </p:txBody>
      </p:sp>
    </p:spTree>
    <p:extLst>
      <p:ext uri="{BB962C8B-B14F-4D97-AF65-F5344CB8AC3E}">
        <p14:creationId xmlns:p14="http://schemas.microsoft.com/office/powerpoint/2010/main" val="2423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69" y="424857"/>
            <a:ext cx="1652070" cy="127347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1082" y="3200400"/>
            <a:ext cx="5040226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Counseling is….</a:t>
            </a:r>
          </a:p>
          <a:p>
            <a:endParaRPr lang="en-US" sz="32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Free to OSUIT students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b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Confidential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82" r="98984">
                        <a14:foregroundMark x1="81470" y1="20000" x2="89523" y2="18636"/>
                        <a14:foregroundMark x1="81861" y1="21591" x2="81861" y2="18182"/>
                        <a14:foregroundMark x1="89132" y1="19091" x2="95700" y2="19091"/>
                        <a14:foregroundMark x1="95465" y1="19545" x2="95152" y2="79091"/>
                        <a14:foregroundMark x1="82174" y1="53409" x2="89132" y2="53409"/>
                        <a14:foregroundMark x1="85536" y1="67955" x2="85536" y2="67955"/>
                        <a14:backgroundMark x1="81861" y1="52500" x2="89367" y2="52955"/>
                        <a14:backgroundMark x1="85536" y1="54545" x2="85536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9500">
            <a:off x="529448" y="1151539"/>
            <a:ext cx="6715515" cy="23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9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599" y="4871315"/>
            <a:ext cx="4811751" cy="131048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prstClr val="black"/>
                </a:solidFill>
              </a:rPr>
              <a:t>Student Union Services 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Room 142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05" y="552678"/>
            <a:ext cx="6612498" cy="3950973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26" y="2671516"/>
            <a:ext cx="3067194" cy="3881684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  <p:sp>
        <p:nvSpPr>
          <p:cNvPr id="11" name="Up Arrow 10"/>
          <p:cNvSpPr/>
          <p:nvPr/>
        </p:nvSpPr>
        <p:spPr>
          <a:xfrm rot="1008831">
            <a:off x="7200037" y="2192717"/>
            <a:ext cx="228600" cy="1113237"/>
          </a:xfrm>
          <a:prstGeom prst="upArrow">
            <a:avLst/>
          </a:prstGeom>
          <a:solidFill>
            <a:srgbClr val="FF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604852">
            <a:off x="138052" y="2618788"/>
            <a:ext cx="1990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Location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9234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1" y="185014"/>
            <a:ext cx="8839200" cy="652058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25400" dist="25400" dir="5460000" algn="ctr" rotWithShape="0">
              <a:srgbClr val="FF6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9225" y="629972"/>
            <a:ext cx="7718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>
                  <a:solidFill>
                    <a:prstClr val="black"/>
                  </a:solidFill>
                </a:ln>
                <a:solidFill>
                  <a:srgbClr val="FF6600"/>
                </a:solidFill>
              </a:rPr>
              <a:t>Welcome to Counseling Services</a:t>
            </a:r>
            <a:endParaRPr lang="en-US" sz="4400" b="1" dirty="0">
              <a:ln>
                <a:solidFill>
                  <a:prstClr val="black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15864" y="4885048"/>
            <a:ext cx="282481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prstClr val="black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Lucida Calligraphy" panose="03010101010101010101" pitchFamily="66" charset="0"/>
              </a:rPr>
              <a:t>Ann McGowin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940" y="2435135"/>
            <a:ext cx="2681253" cy="27608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5" y="1920603"/>
            <a:ext cx="5017087" cy="376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6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6164</TotalTime>
  <Words>373</Words>
  <Application>Microsoft Office PowerPoint</Application>
  <PresentationFormat>On-screen Show (4:3)</PresentationFormat>
  <Paragraphs>122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Lucida Calligraphy</vt:lpstr>
      <vt:lpstr>Times New Roman</vt:lpstr>
      <vt:lpstr>Wingdings 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Denise Carter Library Technical Assistant</vt:lpstr>
      <vt:lpstr>PowerPoint Presentation</vt:lpstr>
      <vt:lpstr>PowerPoint Presentation</vt:lpstr>
      <vt:lpstr>    Starbucks Coffee! Food and Drink are Allowed in the Library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Tech To-Go Program</vt:lpstr>
      <vt:lpstr>Hoopla Digital</vt:lpstr>
      <vt:lpstr>Textbooks</vt:lpstr>
      <vt:lpstr>PowerPoint Presentation</vt:lpstr>
      <vt:lpstr>PowerPoint Presentation</vt:lpstr>
    </vt:vector>
  </TitlesOfParts>
  <Company>OSUIT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Avery, Kathy</dc:creator>
  <cp:lastModifiedBy>Bowles, Crystal</cp:lastModifiedBy>
  <cp:revision>107</cp:revision>
  <cp:lastPrinted>2018-06-29T16:29:08Z</cp:lastPrinted>
  <dcterms:created xsi:type="dcterms:W3CDTF">2015-06-24T18:17:56Z</dcterms:created>
  <dcterms:modified xsi:type="dcterms:W3CDTF">2019-08-27T15:51:04Z</dcterms:modified>
</cp:coreProperties>
</file>