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20.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21.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22.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86" r:id="rId3"/>
    <p:sldId id="258" r:id="rId4"/>
    <p:sldId id="369" r:id="rId5"/>
    <p:sldId id="440" r:id="rId6"/>
    <p:sldId id="257" r:id="rId7"/>
    <p:sldId id="387" r:id="rId8"/>
    <p:sldId id="442" r:id="rId9"/>
    <p:sldId id="417" r:id="rId10"/>
    <p:sldId id="444" r:id="rId11"/>
    <p:sldId id="445" r:id="rId12"/>
    <p:sldId id="270" r:id="rId13"/>
    <p:sldId id="271" r:id="rId14"/>
    <p:sldId id="454" r:id="rId15"/>
    <p:sldId id="396" r:id="rId16"/>
    <p:sldId id="420" r:id="rId17"/>
    <p:sldId id="455" r:id="rId18"/>
    <p:sldId id="421" r:id="rId19"/>
    <p:sldId id="452" r:id="rId20"/>
    <p:sldId id="453" r:id="rId21"/>
    <p:sldId id="395" r:id="rId22"/>
    <p:sldId id="435" r:id="rId23"/>
    <p:sldId id="447" r:id="rId24"/>
    <p:sldId id="427" r:id="rId25"/>
    <p:sldId id="274" r:id="rId26"/>
    <p:sldId id="416" r:id="rId27"/>
  </p:sldIdLst>
  <p:sldSz cx="9144000" cy="6858000" type="screen4x3"/>
  <p:notesSz cx="7315200" cy="96012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EE4B1E"/>
    <a:srgbClr val="E13E11"/>
    <a:srgbClr val="00427A"/>
    <a:srgbClr val="C78E44"/>
    <a:srgbClr val="9F3A0D"/>
    <a:srgbClr val="F2DA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1396" autoAdjust="0"/>
  </p:normalViewPr>
  <p:slideViewPr>
    <p:cSldViewPr>
      <p:cViewPr varScale="1">
        <p:scale>
          <a:sx n="59" d="100"/>
          <a:sy n="59" d="100"/>
        </p:scale>
        <p:origin x="2028" y="65"/>
      </p:cViewPr>
      <p:guideLst>
        <p:guide orient="horz" pos="2160"/>
        <p:guide pos="2880"/>
      </p:guideLst>
    </p:cSldViewPr>
  </p:slideViewPr>
  <p:outlineViewPr>
    <p:cViewPr>
      <p:scale>
        <a:sx n="33" d="100"/>
        <a:sy n="33" d="100"/>
      </p:scale>
      <p:origin x="0" y="-245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0" d="100"/>
          <a:sy n="70" d="100"/>
        </p:scale>
        <p:origin x="3014" y="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osuokm-fs07.ad.okstate.edu\mcanan$\CCSSE\CCSSE%202015\Final%20Reports%20from%20CCSSE\benchmark%20table%20mc.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osuokm-fs07.ad.okstate.edu\mcanan$\CCSSE\CCSSE%202015\Final%20Reports%20from%20CCSSE\benchmark%20table%20mc.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osuokm-fs07.ad.okstate.edu\mcanan$\CCSSE\CCSSE%202015\Final%20Reports%20from%20CCSSE\benchmark%20table%20mc.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osuokm-fs07.ad.okstate.edu\mcanan$\CCSSE\CCSSE%202015\Final%20Reports%20from%20CCSSE\benchmark%20table%20mc.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osuokm-fs07.ad.okstate.edu\mcanan$\CCSSE\CCSSE%202015\Final%20Reports%20from%20CCSSE\benchmark%20table%20mc.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OSUIT</c:v>
                </c:pt>
              </c:strCache>
            </c:strRef>
          </c:tx>
          <c:spPr>
            <a:solidFill>
              <a:schemeClr val="accent6">
                <a:lumMod val="75000"/>
              </a:schemeClr>
            </a:solidFill>
            <a:ln>
              <a:noFill/>
            </a:ln>
          </c:spPr>
          <c:invertIfNegative val="0"/>
          <c:dLbls>
            <c:spPr>
              <a:solidFill>
                <a:schemeClr val="bg1"/>
              </a:solidFill>
            </c:spPr>
            <c:txPr>
              <a:bodyPr/>
              <a:lstStyle/>
              <a:p>
                <a:pPr>
                  <a:defRPr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Less than Full-Time</c:v>
                </c:pt>
                <c:pt idx="1">
                  <c:v>Full-Time</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0-F478-45A1-93E2-BD6B7F071067}"/>
            </c:ext>
          </c:extLst>
        </c:ser>
        <c:ser>
          <c:idx val="1"/>
          <c:order val="1"/>
          <c:tx>
            <c:strRef>
              <c:f>Sheet1!$C$1</c:f>
              <c:strCache>
                <c:ptCount val="1"/>
                <c:pt idx="0">
                  <c:v>CCSSE 2015 Cohort</c:v>
                </c:pt>
              </c:strCache>
            </c:strRef>
          </c:tx>
          <c:spPr>
            <a:solidFill>
              <a:schemeClr val="bg1">
                <a:lumMod val="50000"/>
              </a:schemeClr>
            </a:solidFill>
          </c:spPr>
          <c:invertIfNegative val="0"/>
          <c:dLbls>
            <c:dLbl>
              <c:idx val="1"/>
              <c:layout>
                <c:manualLayout>
                  <c:x val="-1.1982432384018818E-16"/>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78-45A1-93E2-BD6B7F071067}"/>
                </c:ext>
              </c:extLst>
            </c:dLbl>
            <c:spPr>
              <a:solidFill>
                <a:schemeClr val="bg1"/>
              </a:solid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Less than Full-Time</c:v>
                </c:pt>
                <c:pt idx="1">
                  <c:v>Full-Time</c:v>
                </c:pt>
              </c:strCache>
            </c:strRef>
          </c:cat>
          <c:val>
            <c:numRef>
              <c:f>Sheet1!$C$2:$C$3</c:f>
              <c:numCache>
                <c:formatCode>0%</c:formatCode>
                <c:ptCount val="2"/>
                <c:pt idx="0">
                  <c:v>0.28000000000000003</c:v>
                </c:pt>
                <c:pt idx="1">
                  <c:v>0.72</c:v>
                </c:pt>
              </c:numCache>
            </c:numRef>
          </c:val>
          <c:extLst>
            <c:ext xmlns:c16="http://schemas.microsoft.com/office/drawing/2014/chart" uri="{C3380CC4-5D6E-409C-BE32-E72D297353CC}">
              <c16:uniqueId val="{00000002-F478-45A1-93E2-BD6B7F071067}"/>
            </c:ext>
          </c:extLst>
        </c:ser>
        <c:dLbls>
          <c:showLegendKey val="0"/>
          <c:showVal val="1"/>
          <c:showCatName val="0"/>
          <c:showSerName val="0"/>
          <c:showPercent val="0"/>
          <c:showBubbleSize val="0"/>
        </c:dLbls>
        <c:gapWidth val="150"/>
        <c:axId val="98877584"/>
        <c:axId val="98878144"/>
      </c:barChart>
      <c:catAx>
        <c:axId val="98877584"/>
        <c:scaling>
          <c:orientation val="minMax"/>
        </c:scaling>
        <c:delete val="0"/>
        <c:axPos val="b"/>
        <c:numFmt formatCode="General" sourceLinked="0"/>
        <c:majorTickMark val="out"/>
        <c:minorTickMark val="none"/>
        <c:tickLblPos val="nextTo"/>
        <c:txPr>
          <a:bodyPr/>
          <a:lstStyle/>
          <a:p>
            <a:pPr>
              <a:defRPr sz="1400" b="0">
                <a:latin typeface="+mn-lt"/>
              </a:defRPr>
            </a:pPr>
            <a:endParaRPr lang="en-US"/>
          </a:p>
        </c:txPr>
        <c:crossAx val="98878144"/>
        <c:crosses val="autoZero"/>
        <c:auto val="1"/>
        <c:lblAlgn val="ctr"/>
        <c:lblOffset val="100"/>
        <c:noMultiLvlLbl val="0"/>
      </c:catAx>
      <c:valAx>
        <c:axId val="98878144"/>
        <c:scaling>
          <c:orientation val="minMax"/>
        </c:scaling>
        <c:delete val="0"/>
        <c:axPos val="l"/>
        <c:majorGridlines/>
        <c:numFmt formatCode="0%" sourceLinked="1"/>
        <c:majorTickMark val="out"/>
        <c:minorTickMark val="none"/>
        <c:tickLblPos val="nextTo"/>
        <c:txPr>
          <a:bodyPr/>
          <a:lstStyle/>
          <a:p>
            <a:pPr>
              <a:defRPr sz="1400"/>
            </a:pPr>
            <a:endParaRPr lang="en-US"/>
          </a:p>
        </c:txPr>
        <c:crossAx val="98877584"/>
        <c:crosses val="autoZero"/>
        <c:crossBetween val="between"/>
      </c:valAx>
    </c:plotArea>
    <c:legend>
      <c:legendPos val="b"/>
      <c:overlay val="0"/>
      <c:txPr>
        <a:bodyPr/>
        <a:lstStyle/>
        <a:p>
          <a:pPr>
            <a:defRPr i="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Sheet2!$B$61</c:f>
              <c:strCache>
                <c:ptCount val="1"/>
                <c:pt idx="0">
                  <c:v>Very little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Sheet2!$A$62:$A$66</c:f>
              <c:strCache>
                <c:ptCount val="5"/>
                <c:pt idx="0">
                  <c:v>Analyzing the basic elements of an idea, experience, or theory </c:v>
                </c:pt>
                <c:pt idx="1">
                  <c:v>Synthesizing and organizing ideas, information, or experiences in new ways </c:v>
                </c:pt>
                <c:pt idx="2">
                  <c:v>Making judgments about the value or soundness of information, arguments, or methods </c:v>
                </c:pt>
                <c:pt idx="3">
                  <c:v>Applying theories or concepts to practical problems or in new situations </c:v>
                </c:pt>
                <c:pt idx="4">
                  <c:v>Using information you have read or heard to perform a new skill </c:v>
                </c:pt>
              </c:strCache>
            </c:strRef>
          </c:cat>
          <c:val>
            <c:numRef>
              <c:f>Sheet2!$B$62:$B$66</c:f>
              <c:numCache>
                <c:formatCode>General</c:formatCode>
                <c:ptCount val="5"/>
                <c:pt idx="0">
                  <c:v>4.4000000000000004</c:v>
                </c:pt>
                <c:pt idx="1">
                  <c:v>7.7</c:v>
                </c:pt>
                <c:pt idx="2">
                  <c:v>10.199999999999999</c:v>
                </c:pt>
                <c:pt idx="3">
                  <c:v>8.6</c:v>
                </c:pt>
                <c:pt idx="4">
                  <c:v>5.8</c:v>
                </c:pt>
              </c:numCache>
            </c:numRef>
          </c:val>
          <c:extLst>
            <c:ext xmlns:c16="http://schemas.microsoft.com/office/drawing/2014/chart" uri="{C3380CC4-5D6E-409C-BE32-E72D297353CC}">
              <c16:uniqueId val="{00000000-8759-468F-8563-F65CAB0E02CA}"/>
            </c:ext>
          </c:extLst>
        </c:ser>
        <c:ser>
          <c:idx val="1"/>
          <c:order val="1"/>
          <c:tx>
            <c:strRef>
              <c:f>Sheet2!$C$61</c:f>
              <c:strCache>
                <c:ptCount val="1"/>
                <c:pt idx="0">
                  <c:v>Some</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Sheet2!$A$62:$A$66</c:f>
              <c:strCache>
                <c:ptCount val="5"/>
                <c:pt idx="0">
                  <c:v>Analyzing the basic elements of an idea, experience, or theory </c:v>
                </c:pt>
                <c:pt idx="1">
                  <c:v>Synthesizing and organizing ideas, information, or experiences in new ways </c:v>
                </c:pt>
                <c:pt idx="2">
                  <c:v>Making judgments about the value or soundness of information, arguments, or methods </c:v>
                </c:pt>
                <c:pt idx="3">
                  <c:v>Applying theories or concepts to practical problems or in new situations </c:v>
                </c:pt>
                <c:pt idx="4">
                  <c:v>Using information you have read or heard to perform a new skill </c:v>
                </c:pt>
              </c:strCache>
            </c:strRef>
          </c:cat>
          <c:val>
            <c:numRef>
              <c:f>Sheet2!$C$62:$C$66</c:f>
              <c:numCache>
                <c:formatCode>General</c:formatCode>
                <c:ptCount val="5"/>
                <c:pt idx="0">
                  <c:v>33.6</c:v>
                </c:pt>
                <c:pt idx="1">
                  <c:v>35.9</c:v>
                </c:pt>
                <c:pt idx="2">
                  <c:v>37.5</c:v>
                </c:pt>
                <c:pt idx="3">
                  <c:v>32.9</c:v>
                </c:pt>
                <c:pt idx="4">
                  <c:v>28.6</c:v>
                </c:pt>
              </c:numCache>
            </c:numRef>
          </c:val>
          <c:extLst>
            <c:ext xmlns:c16="http://schemas.microsoft.com/office/drawing/2014/chart" uri="{C3380CC4-5D6E-409C-BE32-E72D297353CC}">
              <c16:uniqueId val="{00000001-8759-468F-8563-F65CAB0E02CA}"/>
            </c:ext>
          </c:extLst>
        </c:ser>
        <c:ser>
          <c:idx val="2"/>
          <c:order val="2"/>
          <c:tx>
            <c:strRef>
              <c:f>Sheet2!$D$61</c:f>
              <c:strCache>
                <c:ptCount val="1"/>
                <c:pt idx="0">
                  <c:v>Quite a bit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Sheet2!$A$62:$A$66</c:f>
              <c:strCache>
                <c:ptCount val="5"/>
                <c:pt idx="0">
                  <c:v>Analyzing the basic elements of an idea, experience, or theory </c:v>
                </c:pt>
                <c:pt idx="1">
                  <c:v>Synthesizing and organizing ideas, information, or experiences in new ways </c:v>
                </c:pt>
                <c:pt idx="2">
                  <c:v>Making judgments about the value or soundness of information, arguments, or methods </c:v>
                </c:pt>
                <c:pt idx="3">
                  <c:v>Applying theories or concepts to practical problems or in new situations </c:v>
                </c:pt>
                <c:pt idx="4">
                  <c:v>Using information you have read or heard to perform a new skill </c:v>
                </c:pt>
              </c:strCache>
            </c:strRef>
          </c:cat>
          <c:val>
            <c:numRef>
              <c:f>Sheet2!$D$62:$D$66</c:f>
              <c:numCache>
                <c:formatCode>General</c:formatCode>
                <c:ptCount val="5"/>
                <c:pt idx="0">
                  <c:v>38.799999999999997</c:v>
                </c:pt>
                <c:pt idx="1">
                  <c:v>36.200000000000003</c:v>
                </c:pt>
                <c:pt idx="2">
                  <c:v>34.799999999999997</c:v>
                </c:pt>
                <c:pt idx="3">
                  <c:v>33.9</c:v>
                </c:pt>
                <c:pt idx="4">
                  <c:v>36.6</c:v>
                </c:pt>
              </c:numCache>
            </c:numRef>
          </c:val>
          <c:extLst>
            <c:ext xmlns:c16="http://schemas.microsoft.com/office/drawing/2014/chart" uri="{C3380CC4-5D6E-409C-BE32-E72D297353CC}">
              <c16:uniqueId val="{00000002-8759-468F-8563-F65CAB0E02CA}"/>
            </c:ext>
          </c:extLst>
        </c:ser>
        <c:ser>
          <c:idx val="3"/>
          <c:order val="3"/>
          <c:tx>
            <c:strRef>
              <c:f>Sheet2!$E$61</c:f>
              <c:strCache>
                <c:ptCount val="1"/>
                <c:pt idx="0">
                  <c:v>Very much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Sheet2!$A$62:$A$66</c:f>
              <c:strCache>
                <c:ptCount val="5"/>
                <c:pt idx="0">
                  <c:v>Analyzing the basic elements of an idea, experience, or theory </c:v>
                </c:pt>
                <c:pt idx="1">
                  <c:v>Synthesizing and organizing ideas, information, or experiences in new ways </c:v>
                </c:pt>
                <c:pt idx="2">
                  <c:v>Making judgments about the value or soundness of information, arguments, or methods </c:v>
                </c:pt>
                <c:pt idx="3">
                  <c:v>Applying theories or concepts to practical problems or in new situations </c:v>
                </c:pt>
                <c:pt idx="4">
                  <c:v>Using information you have read or heard to perform a new skill </c:v>
                </c:pt>
              </c:strCache>
            </c:strRef>
          </c:cat>
          <c:val>
            <c:numRef>
              <c:f>Sheet2!$E$62:$E$66</c:f>
              <c:numCache>
                <c:formatCode>General</c:formatCode>
                <c:ptCount val="5"/>
                <c:pt idx="0">
                  <c:v>23.2</c:v>
                </c:pt>
                <c:pt idx="1">
                  <c:v>20.2</c:v>
                </c:pt>
                <c:pt idx="2">
                  <c:v>17.5</c:v>
                </c:pt>
                <c:pt idx="3">
                  <c:v>24.6</c:v>
                </c:pt>
                <c:pt idx="4">
                  <c:v>29.1</c:v>
                </c:pt>
              </c:numCache>
            </c:numRef>
          </c:val>
          <c:extLst>
            <c:ext xmlns:c16="http://schemas.microsoft.com/office/drawing/2014/chart" uri="{C3380CC4-5D6E-409C-BE32-E72D297353CC}">
              <c16:uniqueId val="{00000003-8759-468F-8563-F65CAB0E02CA}"/>
            </c:ext>
          </c:extLst>
        </c:ser>
        <c:dLbls>
          <c:dLblPos val="outEnd"/>
          <c:showLegendKey val="0"/>
          <c:showVal val="1"/>
          <c:showCatName val="0"/>
          <c:showSerName val="0"/>
          <c:showPercent val="0"/>
          <c:showBubbleSize val="0"/>
        </c:dLbls>
        <c:gapWidth val="219"/>
        <c:overlap val="-27"/>
        <c:axId val="275817584"/>
        <c:axId val="275818144"/>
      </c:barChart>
      <c:catAx>
        <c:axId val="27581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75818144"/>
        <c:crosses val="autoZero"/>
        <c:auto val="1"/>
        <c:lblAlgn val="ctr"/>
        <c:lblOffset val="100"/>
        <c:noMultiLvlLbl val="0"/>
      </c:catAx>
      <c:valAx>
        <c:axId val="27581814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7581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95061521565129E-2"/>
          <c:y val="9.8967297762478479E-2"/>
          <c:w val="0.88933378008599984"/>
          <c:h val="0.61261401059807286"/>
        </c:manualLayout>
      </c:layout>
      <c:barChart>
        <c:barDir val="col"/>
        <c:grouping val="clustered"/>
        <c:varyColors val="0"/>
        <c:ser>
          <c:idx val="0"/>
          <c:order val="0"/>
          <c:tx>
            <c:strRef>
              <c:f>Sheet2!$B$90</c:f>
              <c:strCache>
                <c:ptCount val="1"/>
                <c:pt idx="0">
                  <c:v>Never</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Sheet2!$A$91:$A$96</c:f>
              <c:strCache>
                <c:ptCount val="5"/>
                <c:pt idx="0">
                  <c:v>Used e-mail to communicate with an instructor </c:v>
                </c:pt>
                <c:pt idx="1">
                  <c:v>Talked about career plans with an instructor or advisor </c:v>
                </c:pt>
                <c:pt idx="2">
                  <c:v>Discussed ideas from your readings or classes with instructors outside of class </c:v>
                </c:pt>
                <c:pt idx="3">
                  <c:v>Received prompt feedback (written or oral) from instructors on your performance </c:v>
                </c:pt>
                <c:pt idx="4">
                  <c:v>Worked with instructors on activities other than coursework </c:v>
                </c:pt>
              </c:strCache>
              <c:extLst/>
            </c:strRef>
          </c:cat>
          <c:val>
            <c:numRef>
              <c:f>Sheet2!$B$91:$B$96</c:f>
              <c:numCache>
                <c:formatCode>General</c:formatCode>
                <c:ptCount val="5"/>
                <c:pt idx="0">
                  <c:v>7.1</c:v>
                </c:pt>
                <c:pt idx="1">
                  <c:v>23.5</c:v>
                </c:pt>
                <c:pt idx="2">
                  <c:v>37.299999999999997</c:v>
                </c:pt>
                <c:pt idx="3">
                  <c:v>5.7</c:v>
                </c:pt>
                <c:pt idx="4">
                  <c:v>55</c:v>
                </c:pt>
              </c:numCache>
              <c:extLst/>
            </c:numRef>
          </c:val>
          <c:extLst>
            <c:ext xmlns:c16="http://schemas.microsoft.com/office/drawing/2014/chart" uri="{C3380CC4-5D6E-409C-BE32-E72D297353CC}">
              <c16:uniqueId val="{00000000-04EC-438A-B6CD-F60E4E587ABF}"/>
            </c:ext>
          </c:extLst>
        </c:ser>
        <c:ser>
          <c:idx val="1"/>
          <c:order val="1"/>
          <c:tx>
            <c:strRef>
              <c:f>Sheet2!$C$90</c:f>
              <c:strCache>
                <c:ptCount val="1"/>
                <c:pt idx="0">
                  <c:v>Sometimes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Sheet2!$A$91:$A$96</c:f>
              <c:strCache>
                <c:ptCount val="5"/>
                <c:pt idx="0">
                  <c:v>Used e-mail to communicate with an instructor </c:v>
                </c:pt>
                <c:pt idx="1">
                  <c:v>Talked about career plans with an instructor or advisor </c:v>
                </c:pt>
                <c:pt idx="2">
                  <c:v>Discussed ideas from your readings or classes with instructors outside of class </c:v>
                </c:pt>
                <c:pt idx="3">
                  <c:v>Received prompt feedback (written or oral) from instructors on your performance </c:v>
                </c:pt>
                <c:pt idx="4">
                  <c:v>Worked with instructors on activities other than coursework </c:v>
                </c:pt>
              </c:strCache>
              <c:extLst/>
            </c:strRef>
          </c:cat>
          <c:val>
            <c:numRef>
              <c:f>Sheet2!$C$91:$C$96</c:f>
              <c:numCache>
                <c:formatCode>General</c:formatCode>
                <c:ptCount val="5"/>
                <c:pt idx="0">
                  <c:v>33.700000000000003</c:v>
                </c:pt>
                <c:pt idx="1">
                  <c:v>42.6</c:v>
                </c:pt>
                <c:pt idx="2">
                  <c:v>45.2</c:v>
                </c:pt>
                <c:pt idx="3">
                  <c:v>35.6</c:v>
                </c:pt>
                <c:pt idx="4">
                  <c:v>30.7</c:v>
                </c:pt>
              </c:numCache>
              <c:extLst/>
            </c:numRef>
          </c:val>
          <c:extLst>
            <c:ext xmlns:c16="http://schemas.microsoft.com/office/drawing/2014/chart" uri="{C3380CC4-5D6E-409C-BE32-E72D297353CC}">
              <c16:uniqueId val="{00000001-04EC-438A-B6CD-F60E4E587ABF}"/>
            </c:ext>
          </c:extLst>
        </c:ser>
        <c:ser>
          <c:idx val="2"/>
          <c:order val="2"/>
          <c:tx>
            <c:strRef>
              <c:f>Sheet2!$D$90</c:f>
              <c:strCache>
                <c:ptCount val="1"/>
                <c:pt idx="0">
                  <c:v>Often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Sheet2!$A$91:$A$96</c:f>
              <c:strCache>
                <c:ptCount val="5"/>
                <c:pt idx="0">
                  <c:v>Used e-mail to communicate with an instructor </c:v>
                </c:pt>
                <c:pt idx="1">
                  <c:v>Talked about career plans with an instructor or advisor </c:v>
                </c:pt>
                <c:pt idx="2">
                  <c:v>Discussed ideas from your readings or classes with instructors outside of class </c:v>
                </c:pt>
                <c:pt idx="3">
                  <c:v>Received prompt feedback (written or oral) from instructors on your performance </c:v>
                </c:pt>
                <c:pt idx="4">
                  <c:v>Worked with instructors on activities other than coursework </c:v>
                </c:pt>
              </c:strCache>
              <c:extLst/>
            </c:strRef>
          </c:cat>
          <c:val>
            <c:numRef>
              <c:f>Sheet2!$D$91:$D$96</c:f>
              <c:numCache>
                <c:formatCode>General</c:formatCode>
                <c:ptCount val="5"/>
                <c:pt idx="0">
                  <c:v>34.5</c:v>
                </c:pt>
                <c:pt idx="1">
                  <c:v>21.9</c:v>
                </c:pt>
                <c:pt idx="2">
                  <c:v>11.8</c:v>
                </c:pt>
                <c:pt idx="3">
                  <c:v>41.5</c:v>
                </c:pt>
                <c:pt idx="4">
                  <c:v>10.7</c:v>
                </c:pt>
              </c:numCache>
              <c:extLst/>
            </c:numRef>
          </c:val>
          <c:extLst>
            <c:ext xmlns:c16="http://schemas.microsoft.com/office/drawing/2014/chart" uri="{C3380CC4-5D6E-409C-BE32-E72D297353CC}">
              <c16:uniqueId val="{00000002-04EC-438A-B6CD-F60E4E587ABF}"/>
            </c:ext>
          </c:extLst>
        </c:ser>
        <c:ser>
          <c:idx val="3"/>
          <c:order val="3"/>
          <c:tx>
            <c:strRef>
              <c:f>Sheet2!$E$90</c:f>
              <c:strCache>
                <c:ptCount val="1"/>
                <c:pt idx="0">
                  <c:v>Very often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Sheet2!$A$91:$A$96</c:f>
              <c:strCache>
                <c:ptCount val="5"/>
                <c:pt idx="0">
                  <c:v>Used e-mail to communicate with an instructor </c:v>
                </c:pt>
                <c:pt idx="1">
                  <c:v>Talked about career plans with an instructor or advisor </c:v>
                </c:pt>
                <c:pt idx="2">
                  <c:v>Discussed ideas from your readings or classes with instructors outside of class </c:v>
                </c:pt>
                <c:pt idx="3">
                  <c:v>Received prompt feedback (written or oral) from instructors on your performance </c:v>
                </c:pt>
                <c:pt idx="4">
                  <c:v>Worked with instructors on activities other than coursework </c:v>
                </c:pt>
              </c:strCache>
              <c:extLst/>
            </c:strRef>
          </c:cat>
          <c:val>
            <c:numRef>
              <c:f>Sheet2!$E$91:$E$96</c:f>
              <c:numCache>
                <c:formatCode>General</c:formatCode>
                <c:ptCount val="5"/>
                <c:pt idx="0">
                  <c:v>24.7</c:v>
                </c:pt>
                <c:pt idx="1">
                  <c:v>12.1</c:v>
                </c:pt>
                <c:pt idx="2">
                  <c:v>5.7</c:v>
                </c:pt>
                <c:pt idx="3">
                  <c:v>17.3</c:v>
                </c:pt>
                <c:pt idx="4">
                  <c:v>3.5</c:v>
                </c:pt>
              </c:numCache>
              <c:extLst/>
            </c:numRef>
          </c:val>
          <c:extLst>
            <c:ext xmlns:c16="http://schemas.microsoft.com/office/drawing/2014/chart" uri="{C3380CC4-5D6E-409C-BE32-E72D297353CC}">
              <c16:uniqueId val="{00000003-04EC-438A-B6CD-F60E4E587ABF}"/>
            </c:ext>
          </c:extLst>
        </c:ser>
        <c:dLbls>
          <c:dLblPos val="outEnd"/>
          <c:showLegendKey val="0"/>
          <c:showVal val="1"/>
          <c:showCatName val="0"/>
          <c:showSerName val="0"/>
          <c:showPercent val="0"/>
          <c:showBubbleSize val="0"/>
        </c:dLbls>
        <c:gapWidth val="219"/>
        <c:overlap val="-27"/>
        <c:axId val="203790672"/>
        <c:axId val="203791232"/>
      </c:barChart>
      <c:catAx>
        <c:axId val="20379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203791232"/>
        <c:crosses val="autoZero"/>
        <c:auto val="1"/>
        <c:lblAlgn val="ctr"/>
        <c:lblOffset val="100"/>
        <c:noMultiLvlLbl val="0"/>
      </c:catAx>
      <c:valAx>
        <c:axId val="20379123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r>
                  <a:rPr lang="en-US"/>
                  <a:t>Percentage of Responses</a:t>
                </a:r>
              </a:p>
            </c:rich>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20379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ysClr val="windowText" lastClr="000000"/>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Sheet2!$B$110</c:f>
              <c:strCache>
                <c:ptCount val="1"/>
                <c:pt idx="0">
                  <c:v>Very little</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Sheet2!$A$111:$A$115</c:f>
              <c:strCache>
                <c:ptCount val="5"/>
                <c:pt idx="0">
                  <c:v>Providing the support you need to help you succeed at this college </c:v>
                </c:pt>
                <c:pt idx="1">
                  <c:v>Encouraging contact among students from different economic, social, and racial or ethnic backgrounds </c:v>
                </c:pt>
                <c:pt idx="2">
                  <c:v>Helping you cope with your non-academic responsibilities (work, family, etc.) </c:v>
                </c:pt>
                <c:pt idx="3">
                  <c:v>Providing the support you need to thrive socially </c:v>
                </c:pt>
                <c:pt idx="4">
                  <c:v>Providing the financial support you need to afford your education </c:v>
                </c:pt>
              </c:strCache>
            </c:strRef>
          </c:cat>
          <c:val>
            <c:numRef>
              <c:f>Sheet2!$B$111:$B$115</c:f>
              <c:numCache>
                <c:formatCode>General</c:formatCode>
                <c:ptCount val="5"/>
                <c:pt idx="0">
                  <c:v>3.8</c:v>
                </c:pt>
                <c:pt idx="1">
                  <c:v>14.4</c:v>
                </c:pt>
                <c:pt idx="2">
                  <c:v>34.4</c:v>
                </c:pt>
                <c:pt idx="3">
                  <c:v>23.9</c:v>
                </c:pt>
                <c:pt idx="4">
                  <c:v>24.1</c:v>
                </c:pt>
              </c:numCache>
            </c:numRef>
          </c:val>
          <c:extLst>
            <c:ext xmlns:c16="http://schemas.microsoft.com/office/drawing/2014/chart" uri="{C3380CC4-5D6E-409C-BE32-E72D297353CC}">
              <c16:uniqueId val="{00000000-00C2-4F8E-893A-97F92883F191}"/>
            </c:ext>
          </c:extLst>
        </c:ser>
        <c:ser>
          <c:idx val="1"/>
          <c:order val="1"/>
          <c:tx>
            <c:strRef>
              <c:f>Sheet2!$C$110</c:f>
              <c:strCache>
                <c:ptCount val="1"/>
                <c:pt idx="0">
                  <c:v>Some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Sheet2!$A$111:$A$115</c:f>
              <c:strCache>
                <c:ptCount val="5"/>
                <c:pt idx="0">
                  <c:v>Providing the support you need to help you succeed at this college </c:v>
                </c:pt>
                <c:pt idx="1">
                  <c:v>Encouraging contact among students from different economic, social, and racial or ethnic backgrounds </c:v>
                </c:pt>
                <c:pt idx="2">
                  <c:v>Helping you cope with your non-academic responsibilities (work, family, etc.) </c:v>
                </c:pt>
                <c:pt idx="3">
                  <c:v>Providing the support you need to thrive socially </c:v>
                </c:pt>
                <c:pt idx="4">
                  <c:v>Providing the financial support you need to afford your education </c:v>
                </c:pt>
              </c:strCache>
            </c:strRef>
          </c:cat>
          <c:val>
            <c:numRef>
              <c:f>Sheet2!$C$111:$C$115</c:f>
              <c:numCache>
                <c:formatCode>General</c:formatCode>
                <c:ptCount val="5"/>
                <c:pt idx="0">
                  <c:v>20.2</c:v>
                </c:pt>
                <c:pt idx="1">
                  <c:v>37.200000000000003</c:v>
                </c:pt>
                <c:pt idx="2">
                  <c:v>34</c:v>
                </c:pt>
                <c:pt idx="3">
                  <c:v>42.7</c:v>
                </c:pt>
                <c:pt idx="4">
                  <c:v>31.8</c:v>
                </c:pt>
              </c:numCache>
            </c:numRef>
          </c:val>
          <c:extLst>
            <c:ext xmlns:c16="http://schemas.microsoft.com/office/drawing/2014/chart" uri="{C3380CC4-5D6E-409C-BE32-E72D297353CC}">
              <c16:uniqueId val="{00000001-00C2-4F8E-893A-97F92883F191}"/>
            </c:ext>
          </c:extLst>
        </c:ser>
        <c:ser>
          <c:idx val="2"/>
          <c:order val="2"/>
          <c:tx>
            <c:strRef>
              <c:f>Sheet2!$D$110</c:f>
              <c:strCache>
                <c:ptCount val="1"/>
                <c:pt idx="0">
                  <c:v>Quite a bit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Sheet2!$A$111:$A$115</c:f>
              <c:strCache>
                <c:ptCount val="5"/>
                <c:pt idx="0">
                  <c:v>Providing the support you need to help you succeed at this college </c:v>
                </c:pt>
                <c:pt idx="1">
                  <c:v>Encouraging contact among students from different economic, social, and racial or ethnic backgrounds </c:v>
                </c:pt>
                <c:pt idx="2">
                  <c:v>Helping you cope with your non-academic responsibilities (work, family, etc.) </c:v>
                </c:pt>
                <c:pt idx="3">
                  <c:v>Providing the support you need to thrive socially </c:v>
                </c:pt>
                <c:pt idx="4">
                  <c:v>Providing the financial support you need to afford your education </c:v>
                </c:pt>
              </c:strCache>
            </c:strRef>
          </c:cat>
          <c:val>
            <c:numRef>
              <c:f>Sheet2!$D$111:$D$115</c:f>
              <c:numCache>
                <c:formatCode>General</c:formatCode>
                <c:ptCount val="5"/>
                <c:pt idx="0">
                  <c:v>39.799999999999997</c:v>
                </c:pt>
                <c:pt idx="1">
                  <c:v>27.5</c:v>
                </c:pt>
                <c:pt idx="2">
                  <c:v>20</c:v>
                </c:pt>
                <c:pt idx="3">
                  <c:v>22.7</c:v>
                </c:pt>
                <c:pt idx="4">
                  <c:v>30.5</c:v>
                </c:pt>
              </c:numCache>
            </c:numRef>
          </c:val>
          <c:extLst>
            <c:ext xmlns:c16="http://schemas.microsoft.com/office/drawing/2014/chart" uri="{C3380CC4-5D6E-409C-BE32-E72D297353CC}">
              <c16:uniqueId val="{00000002-00C2-4F8E-893A-97F92883F191}"/>
            </c:ext>
          </c:extLst>
        </c:ser>
        <c:ser>
          <c:idx val="3"/>
          <c:order val="3"/>
          <c:tx>
            <c:strRef>
              <c:f>Sheet2!$E$110</c:f>
              <c:strCache>
                <c:ptCount val="1"/>
                <c:pt idx="0">
                  <c:v>Very much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Sheet2!$A$111:$A$115</c:f>
              <c:strCache>
                <c:ptCount val="5"/>
                <c:pt idx="0">
                  <c:v>Providing the support you need to help you succeed at this college </c:v>
                </c:pt>
                <c:pt idx="1">
                  <c:v>Encouraging contact among students from different economic, social, and racial or ethnic backgrounds </c:v>
                </c:pt>
                <c:pt idx="2">
                  <c:v>Helping you cope with your non-academic responsibilities (work, family, etc.) </c:v>
                </c:pt>
                <c:pt idx="3">
                  <c:v>Providing the support you need to thrive socially </c:v>
                </c:pt>
                <c:pt idx="4">
                  <c:v>Providing the financial support you need to afford your education </c:v>
                </c:pt>
              </c:strCache>
            </c:strRef>
          </c:cat>
          <c:val>
            <c:numRef>
              <c:f>Sheet2!$E$111:$E$115</c:f>
              <c:numCache>
                <c:formatCode>General</c:formatCode>
                <c:ptCount val="5"/>
                <c:pt idx="0">
                  <c:v>36.200000000000003</c:v>
                </c:pt>
                <c:pt idx="1">
                  <c:v>20.8</c:v>
                </c:pt>
                <c:pt idx="2">
                  <c:v>11.7</c:v>
                </c:pt>
                <c:pt idx="3">
                  <c:v>10.7</c:v>
                </c:pt>
                <c:pt idx="4">
                  <c:v>13.5</c:v>
                </c:pt>
              </c:numCache>
            </c:numRef>
          </c:val>
          <c:extLst>
            <c:ext xmlns:c16="http://schemas.microsoft.com/office/drawing/2014/chart" uri="{C3380CC4-5D6E-409C-BE32-E72D297353CC}">
              <c16:uniqueId val="{00000003-00C2-4F8E-893A-97F92883F191}"/>
            </c:ext>
          </c:extLst>
        </c:ser>
        <c:dLbls>
          <c:dLblPos val="outEnd"/>
          <c:showLegendKey val="0"/>
          <c:showVal val="1"/>
          <c:showCatName val="0"/>
          <c:showSerName val="0"/>
          <c:showPercent val="0"/>
          <c:showBubbleSize val="0"/>
        </c:dLbls>
        <c:gapWidth val="219"/>
        <c:overlap val="-27"/>
        <c:axId val="203795152"/>
        <c:axId val="204110688"/>
      </c:barChart>
      <c:catAx>
        <c:axId val="20379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04110688"/>
        <c:crosses val="autoZero"/>
        <c:auto val="1"/>
        <c:lblAlgn val="ctr"/>
        <c:lblOffset val="100"/>
        <c:noMultiLvlLbl val="0"/>
      </c:catAx>
      <c:valAx>
        <c:axId val="20411068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Percentage of Responses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0379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ysClr val="windowText" lastClr="000000"/>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OSUIT</c:v>
                </c:pt>
              </c:strCache>
            </c:strRef>
          </c:tx>
          <c:spPr>
            <a:solidFill>
              <a:schemeClr val="accent6">
                <a:lumMod val="75000"/>
              </a:schemeClr>
            </a:solidFill>
            <a:ln>
              <a:noFill/>
            </a:ln>
          </c:spPr>
          <c:invertIfNegative val="0"/>
          <c:dLbls>
            <c:spPr>
              <a:noFill/>
            </c:spPr>
            <c:txPr>
              <a:bodyPr/>
              <a:lstStyle/>
              <a:p>
                <a:pPr>
                  <a:defRPr sz="12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Sheet1!$B$2:$B$6</c:f>
              <c:numCache>
                <c:formatCode>0.0</c:formatCode>
                <c:ptCount val="5"/>
                <c:pt idx="0">
                  <c:v>55.6</c:v>
                </c:pt>
                <c:pt idx="1">
                  <c:v>45.3</c:v>
                </c:pt>
                <c:pt idx="2">
                  <c:v>46.2</c:v>
                </c:pt>
                <c:pt idx="3">
                  <c:v>50.5</c:v>
                </c:pt>
                <c:pt idx="4">
                  <c:v>47.4</c:v>
                </c:pt>
              </c:numCache>
            </c:numRef>
          </c:val>
          <c:extLst>
            <c:ext xmlns:c16="http://schemas.microsoft.com/office/drawing/2014/chart" uri="{C3380CC4-5D6E-409C-BE32-E72D297353CC}">
              <c16:uniqueId val="{00000000-7C1B-4834-A5D1-F81D3FAEFF3B}"/>
            </c:ext>
          </c:extLst>
        </c:ser>
        <c:ser>
          <c:idx val="1"/>
          <c:order val="1"/>
          <c:tx>
            <c:strRef>
              <c:f>Sheet1!$C$1</c:f>
              <c:strCache>
                <c:ptCount val="1"/>
                <c:pt idx="0">
                  <c:v>2015 CCSSE Cohort</c:v>
                </c:pt>
              </c:strCache>
            </c:strRef>
          </c:tx>
          <c:spPr>
            <a:solidFill>
              <a:schemeClr val="tx1"/>
            </a:solidFill>
          </c:spPr>
          <c:invertIfNegative val="0"/>
          <c:dLbls>
            <c:spPr>
              <a:noFill/>
              <a:ln>
                <a:noFill/>
              </a:ln>
              <a:effectLst/>
            </c:spPr>
            <c:txPr>
              <a:bodyPr/>
              <a:lstStyle/>
              <a:p>
                <a:pPr>
                  <a:defRPr sz="12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Sheet1!$C$2:$C$6</c:f>
              <c:numCache>
                <c:formatCode>0.0</c:formatCode>
                <c:ptCount val="5"/>
                <c:pt idx="0">
                  <c:v>50</c:v>
                </c:pt>
                <c:pt idx="1">
                  <c:v>50</c:v>
                </c:pt>
                <c:pt idx="2">
                  <c:v>50</c:v>
                </c:pt>
                <c:pt idx="3">
                  <c:v>50</c:v>
                </c:pt>
                <c:pt idx="4">
                  <c:v>50</c:v>
                </c:pt>
              </c:numCache>
            </c:numRef>
          </c:val>
          <c:extLst>
            <c:ext xmlns:c16="http://schemas.microsoft.com/office/drawing/2014/chart" uri="{C3380CC4-5D6E-409C-BE32-E72D297353CC}">
              <c16:uniqueId val="{00000001-7C1B-4834-A5D1-F81D3FAEFF3B}"/>
            </c:ext>
          </c:extLst>
        </c:ser>
        <c:ser>
          <c:idx val="2"/>
          <c:order val="2"/>
          <c:tx>
            <c:strRef>
              <c:f>Sheet1!$D$1</c:f>
              <c:strCache>
                <c:ptCount val="1"/>
                <c:pt idx="0">
                  <c:v>2015 Top-Performing Colleges*</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1200" b="1" baseline="0">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Sheet1!$D$2:$D$6</c:f>
              <c:numCache>
                <c:formatCode>0.0</c:formatCode>
                <c:ptCount val="5"/>
                <c:pt idx="0">
                  <c:v>59.4</c:v>
                </c:pt>
                <c:pt idx="1">
                  <c:v>58</c:v>
                </c:pt>
                <c:pt idx="2">
                  <c:v>56.6</c:v>
                </c:pt>
                <c:pt idx="3">
                  <c:v>58.9</c:v>
                </c:pt>
                <c:pt idx="4">
                  <c:v>59.8</c:v>
                </c:pt>
              </c:numCache>
            </c:numRef>
          </c:val>
          <c:extLst>
            <c:ext xmlns:c16="http://schemas.microsoft.com/office/drawing/2014/chart" uri="{C3380CC4-5D6E-409C-BE32-E72D297353CC}">
              <c16:uniqueId val="{00000002-7C1B-4834-A5D1-F81D3FAEFF3B}"/>
            </c:ext>
          </c:extLst>
        </c:ser>
        <c:dLbls>
          <c:showLegendKey val="0"/>
          <c:showVal val="1"/>
          <c:showCatName val="0"/>
          <c:showSerName val="0"/>
          <c:showPercent val="0"/>
          <c:showBubbleSize val="0"/>
        </c:dLbls>
        <c:gapWidth val="75"/>
        <c:axId val="98876464"/>
        <c:axId val="208062608"/>
      </c:barChart>
      <c:catAx>
        <c:axId val="98876464"/>
        <c:scaling>
          <c:orientation val="minMax"/>
        </c:scaling>
        <c:delete val="0"/>
        <c:axPos val="b"/>
        <c:numFmt formatCode="General" sourceLinked="0"/>
        <c:majorTickMark val="none"/>
        <c:minorTickMark val="none"/>
        <c:tickLblPos val="nextTo"/>
        <c:txPr>
          <a:bodyPr/>
          <a:lstStyle/>
          <a:p>
            <a:pPr>
              <a:defRPr sz="1400" b="0">
                <a:latin typeface="+mn-lt"/>
              </a:defRPr>
            </a:pPr>
            <a:endParaRPr lang="en-US"/>
          </a:p>
        </c:txPr>
        <c:crossAx val="208062608"/>
        <c:crosses val="autoZero"/>
        <c:auto val="1"/>
        <c:lblAlgn val="ctr"/>
        <c:lblOffset val="100"/>
        <c:noMultiLvlLbl val="0"/>
      </c:catAx>
      <c:valAx>
        <c:axId val="208062608"/>
        <c:scaling>
          <c:orientation val="minMax"/>
        </c:scaling>
        <c:delete val="0"/>
        <c:axPos val="l"/>
        <c:numFmt formatCode="0.0" sourceLinked="1"/>
        <c:majorTickMark val="none"/>
        <c:minorTickMark val="none"/>
        <c:tickLblPos val="nextTo"/>
        <c:txPr>
          <a:bodyPr/>
          <a:lstStyle/>
          <a:p>
            <a:pPr>
              <a:defRPr sz="1400"/>
            </a:pPr>
            <a:endParaRPr lang="en-US"/>
          </a:p>
        </c:txPr>
        <c:crossAx val="98876464"/>
        <c:crosses val="autoZero"/>
        <c:crossBetween val="between"/>
      </c:valAx>
    </c:plotArea>
    <c:legend>
      <c:legendPos val="b"/>
      <c:overlay val="0"/>
      <c:txPr>
        <a:bodyPr/>
        <a:lstStyle/>
        <a:p>
          <a:pPr>
            <a:defRPr i="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7142237954201E-2"/>
          <c:y val="9.0773809523809548E-2"/>
          <c:w val="0.41284403669725023"/>
          <c:h val="0.9375"/>
        </c:manualLayout>
      </c:layout>
      <c:pieChart>
        <c:varyColors val="1"/>
        <c:ser>
          <c:idx val="0"/>
          <c:order val="0"/>
          <c:tx>
            <c:strRef>
              <c:f>Sheet1!$B$1</c:f>
              <c:strCache>
                <c:ptCount val="1"/>
                <c:pt idx="0">
                  <c:v>College Name</c:v>
                </c:pt>
              </c:strCache>
            </c:strRef>
          </c:tx>
          <c:spPr>
            <a:solidFill>
              <a:srgbClr val="C78E44"/>
            </a:solidFill>
          </c:spPr>
          <c:explosion val="3"/>
          <c:dPt>
            <c:idx val="0"/>
            <c:bubble3D val="0"/>
            <c:spPr>
              <a:solidFill>
                <a:schemeClr val="tx1">
                  <a:lumMod val="95000"/>
                  <a:lumOff val="5000"/>
                  <a:alpha val="74902"/>
                </a:schemeClr>
              </a:solidFill>
            </c:spPr>
            <c:extLst>
              <c:ext xmlns:c16="http://schemas.microsoft.com/office/drawing/2014/chart" uri="{C3380CC4-5D6E-409C-BE32-E72D297353CC}">
                <c16:uniqueId val="{00000001-4F0F-4A2D-A08E-7D85DDEE407A}"/>
              </c:ext>
            </c:extLst>
          </c:dPt>
          <c:dPt>
            <c:idx val="1"/>
            <c:bubble3D val="0"/>
            <c:spPr>
              <a:solidFill>
                <a:schemeClr val="bg1">
                  <a:lumMod val="50000"/>
                  <a:alpha val="60000"/>
                </a:schemeClr>
              </a:solidFill>
            </c:spPr>
            <c:extLst>
              <c:ext xmlns:c16="http://schemas.microsoft.com/office/drawing/2014/chart" uri="{C3380CC4-5D6E-409C-BE32-E72D297353CC}">
                <c16:uniqueId val="{00000003-4F0F-4A2D-A08E-7D85DDEE407A}"/>
              </c:ext>
            </c:extLst>
          </c:dPt>
          <c:dPt>
            <c:idx val="2"/>
            <c:bubble3D val="0"/>
            <c:spPr>
              <a:solidFill>
                <a:schemeClr val="accent6">
                  <a:lumMod val="60000"/>
                  <a:lumOff val="40000"/>
                </a:schemeClr>
              </a:solidFill>
              <a:ln>
                <a:solidFill>
                  <a:schemeClr val="accent6">
                    <a:lumMod val="20000"/>
                    <a:lumOff val="80000"/>
                  </a:schemeClr>
                </a:solidFill>
              </a:ln>
            </c:spPr>
            <c:extLst>
              <c:ext xmlns:c16="http://schemas.microsoft.com/office/drawing/2014/chart" uri="{C3380CC4-5D6E-409C-BE32-E72D297353CC}">
                <c16:uniqueId val="{00000005-4F0F-4A2D-A08E-7D85DDEE407A}"/>
              </c:ext>
            </c:extLst>
          </c:dPt>
          <c:dPt>
            <c:idx val="3"/>
            <c:bubble3D val="0"/>
            <c:spPr>
              <a:solidFill>
                <a:schemeClr val="accent6">
                  <a:lumMod val="75000"/>
                </a:schemeClr>
              </a:solidFill>
            </c:spPr>
            <c:extLst>
              <c:ext xmlns:c16="http://schemas.microsoft.com/office/drawing/2014/chart" uri="{C3380CC4-5D6E-409C-BE32-E72D297353CC}">
                <c16:uniqueId val="{00000007-4F0F-4A2D-A08E-7D85DDEE407A}"/>
              </c:ext>
            </c:extLst>
          </c:dPt>
          <c:dPt>
            <c:idx val="4"/>
            <c:bubble3D val="0"/>
            <c:spPr>
              <a:solidFill>
                <a:srgbClr val="9F3A0D"/>
              </a:solidFill>
            </c:spPr>
            <c:extLst>
              <c:ext xmlns:c16="http://schemas.microsoft.com/office/drawing/2014/chart" uri="{C3380CC4-5D6E-409C-BE32-E72D297353CC}">
                <c16:uniqueId val="{00000009-4F0F-4A2D-A08E-7D85DDEE407A}"/>
              </c:ext>
            </c:extLst>
          </c:dPt>
          <c:dPt>
            <c:idx val="5"/>
            <c:bubble3D val="0"/>
            <c:spPr>
              <a:solidFill>
                <a:srgbClr val="F2DAB1"/>
              </a:solidFill>
            </c:spPr>
            <c:extLst>
              <c:ext xmlns:c16="http://schemas.microsoft.com/office/drawing/2014/chart" uri="{C3380CC4-5D6E-409C-BE32-E72D297353CC}">
                <c16:uniqueId val="{0000000B-4F0F-4A2D-A08E-7D85DDEE407A}"/>
              </c:ext>
            </c:extLst>
          </c:dPt>
          <c:dPt>
            <c:idx val="6"/>
            <c:bubble3D val="0"/>
            <c:spPr>
              <a:solidFill>
                <a:srgbClr val="9F3A0D">
                  <a:alpha val="56000"/>
                </a:srgbClr>
              </a:solidFill>
            </c:spPr>
            <c:extLst>
              <c:ext xmlns:c16="http://schemas.microsoft.com/office/drawing/2014/chart" uri="{C3380CC4-5D6E-409C-BE32-E72D297353CC}">
                <c16:uniqueId val="{0000000D-4F0F-4A2D-A08E-7D85DDEE407A}"/>
              </c:ext>
            </c:extLst>
          </c:dPt>
          <c:dLbls>
            <c:spPr>
              <a:solidFill>
                <a:schemeClr val="tx1"/>
              </a:solidFill>
              <a:ln>
                <a:noFill/>
              </a:ln>
              <a:effectLst/>
            </c:spPr>
            <c:txPr>
              <a:bodyPr/>
              <a:lstStyle/>
              <a:p>
                <a:pPr>
                  <a:defRPr sz="1600" b="1">
                    <a:solidFill>
                      <a:schemeClr val="bg1"/>
                    </a:solidFill>
                    <a:effectLst>
                      <a:outerShdw blurRad="38100" dist="38100" dir="2700000" algn="tl">
                        <a:srgbClr val="000000">
                          <a:alpha val="43137"/>
                        </a:srgbClr>
                      </a:outerShdw>
                    </a:effectLst>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High school diploma or GED</c:v>
                </c:pt>
                <c:pt idx="1">
                  <c:v>Vocational/technical certificate</c:v>
                </c:pt>
                <c:pt idx="2">
                  <c:v>Associate degree</c:v>
                </c:pt>
                <c:pt idx="3">
                  <c:v>Bachelor's degree</c:v>
                </c:pt>
                <c:pt idx="4">
                  <c:v>Advanced Degree</c:v>
                </c:pt>
              </c:strCache>
            </c:strRef>
          </c:cat>
          <c:val>
            <c:numRef>
              <c:f>Sheet1!$B$2:$B$6</c:f>
              <c:numCache>
                <c:formatCode>0%</c:formatCode>
                <c:ptCount val="5"/>
                <c:pt idx="0">
                  <c:v>0.64</c:v>
                </c:pt>
                <c:pt idx="1">
                  <c:v>0.11</c:v>
                </c:pt>
                <c:pt idx="2">
                  <c:v>0.12</c:v>
                </c:pt>
                <c:pt idx="3">
                  <c:v>0.04</c:v>
                </c:pt>
                <c:pt idx="4">
                  <c:v>0</c:v>
                </c:pt>
              </c:numCache>
            </c:numRef>
          </c:val>
          <c:extLst>
            <c:ext xmlns:c16="http://schemas.microsoft.com/office/drawing/2014/chart" uri="{C3380CC4-5D6E-409C-BE32-E72D297353CC}">
              <c16:uniqueId val="{0000000E-4F0F-4A2D-A08E-7D85DDEE407A}"/>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56696200245611561"/>
          <c:y val="4.2540190288713906E-2"/>
          <c:w val="0.4135971249006718"/>
          <c:h val="0.93943803899512568"/>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'[Chart in Microsoft PowerPoint]Sheet1'!$B$1</c:f>
              <c:strCache>
                <c:ptCount val="1"/>
                <c:pt idx="0">
                  <c:v>Primary Goal</c:v>
                </c:pt>
              </c:strCache>
            </c:strRef>
          </c:tx>
          <c:spPr>
            <a:solidFill>
              <a:srgbClr val="E46C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PowerPoint]Sheet1'!$A$2:$A$7</c:f>
              <c:strCache>
                <c:ptCount val="6"/>
                <c:pt idx="0">
                  <c:v>Change careers</c:v>
                </c:pt>
                <c:pt idx="1">
                  <c:v>Self-improvement/personal enjoyment</c:v>
                </c:pt>
                <c:pt idx="2">
                  <c:v>Obtain or update job-related skills</c:v>
                </c:pt>
                <c:pt idx="3">
                  <c:v>Transfer to a 4-year college or university</c:v>
                </c:pt>
                <c:pt idx="4">
                  <c:v>Obtain an associate degree</c:v>
                </c:pt>
                <c:pt idx="5">
                  <c:v>Complete a certificate program</c:v>
                </c:pt>
              </c:strCache>
            </c:strRef>
          </c:cat>
          <c:val>
            <c:numRef>
              <c:f>'[Chart in Microsoft PowerPoint]Sheet1'!$B$2:$B$7</c:f>
              <c:numCache>
                <c:formatCode>0%</c:formatCode>
                <c:ptCount val="6"/>
                <c:pt idx="0">
                  <c:v>0.21</c:v>
                </c:pt>
                <c:pt idx="1">
                  <c:v>0.5</c:v>
                </c:pt>
                <c:pt idx="2">
                  <c:v>0.71</c:v>
                </c:pt>
                <c:pt idx="3">
                  <c:v>0.27</c:v>
                </c:pt>
                <c:pt idx="4">
                  <c:v>0.7</c:v>
                </c:pt>
                <c:pt idx="5">
                  <c:v>0.49</c:v>
                </c:pt>
              </c:numCache>
            </c:numRef>
          </c:val>
          <c:extLst>
            <c:ext xmlns:c16="http://schemas.microsoft.com/office/drawing/2014/chart" uri="{C3380CC4-5D6E-409C-BE32-E72D297353CC}">
              <c16:uniqueId val="{00000000-38EE-4EAC-AA35-331C9A5F91BC}"/>
            </c:ext>
          </c:extLst>
        </c:ser>
        <c:ser>
          <c:idx val="1"/>
          <c:order val="1"/>
          <c:tx>
            <c:strRef>
              <c:f>'[Chart in Microsoft PowerPoint]Sheet1'!$C$1</c:f>
              <c:strCache>
                <c:ptCount val="1"/>
                <c:pt idx="0">
                  <c:v>Secondary Goal</c:v>
                </c:pt>
              </c:strCache>
            </c:strRef>
          </c:tx>
          <c:spPr>
            <a:solidFill>
              <a:schemeClr val="tx1">
                <a:lumMod val="50000"/>
                <a:lumOff val="50000"/>
              </a:schemeClr>
            </a:solidFill>
            <a:ln>
              <a:noFill/>
            </a:ln>
            <a:effectLst/>
          </c:spPr>
          <c:invertIfNegative val="0"/>
          <c:dLbls>
            <c:spPr>
              <a:solidFill>
                <a:schemeClr val="tx1">
                  <a:lumMod val="50000"/>
                  <a:lumOff val="50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PowerPoint]Sheet1'!$A$2:$A$7</c:f>
              <c:strCache>
                <c:ptCount val="6"/>
                <c:pt idx="0">
                  <c:v>Change careers</c:v>
                </c:pt>
                <c:pt idx="1">
                  <c:v>Self-improvement/personal enjoyment</c:v>
                </c:pt>
                <c:pt idx="2">
                  <c:v>Obtain or update job-related skills</c:v>
                </c:pt>
                <c:pt idx="3">
                  <c:v>Transfer to a 4-year college or university</c:v>
                </c:pt>
                <c:pt idx="4">
                  <c:v>Obtain an associate degree</c:v>
                </c:pt>
                <c:pt idx="5">
                  <c:v>Complete a certificate program</c:v>
                </c:pt>
              </c:strCache>
            </c:strRef>
          </c:cat>
          <c:val>
            <c:numRef>
              <c:f>'[Chart in Microsoft PowerPoint]Sheet1'!$C$2:$C$7</c:f>
              <c:numCache>
                <c:formatCode>0%</c:formatCode>
                <c:ptCount val="6"/>
                <c:pt idx="0">
                  <c:v>0.18</c:v>
                </c:pt>
                <c:pt idx="1">
                  <c:v>0.3</c:v>
                </c:pt>
                <c:pt idx="2">
                  <c:v>0.16</c:v>
                </c:pt>
                <c:pt idx="3">
                  <c:v>0.26</c:v>
                </c:pt>
                <c:pt idx="4">
                  <c:v>0.18</c:v>
                </c:pt>
                <c:pt idx="5">
                  <c:v>0.17</c:v>
                </c:pt>
              </c:numCache>
            </c:numRef>
          </c:val>
          <c:extLst>
            <c:ext xmlns:c16="http://schemas.microsoft.com/office/drawing/2014/chart" uri="{C3380CC4-5D6E-409C-BE32-E72D297353CC}">
              <c16:uniqueId val="{00000001-38EE-4EAC-AA35-331C9A5F91BC}"/>
            </c:ext>
          </c:extLst>
        </c:ser>
        <c:dLbls>
          <c:dLblPos val="ctr"/>
          <c:showLegendKey val="0"/>
          <c:showVal val="1"/>
          <c:showCatName val="0"/>
          <c:showSerName val="0"/>
          <c:showPercent val="0"/>
          <c:showBubbleSize val="0"/>
        </c:dLbls>
        <c:gapWidth val="150"/>
        <c:overlap val="100"/>
        <c:axId val="205327616"/>
        <c:axId val="272595360"/>
      </c:barChart>
      <c:catAx>
        <c:axId val="205327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72595360"/>
        <c:crosses val="autoZero"/>
        <c:auto val="1"/>
        <c:lblAlgn val="ctr"/>
        <c:lblOffset val="100"/>
        <c:noMultiLvlLbl val="0"/>
      </c:catAx>
      <c:valAx>
        <c:axId val="2725953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27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84867408815278"/>
          <c:y val="5.9523809523809521E-2"/>
          <c:w val="0.87086396959000811"/>
          <c:h val="0.58778157538000053"/>
        </c:manualLayout>
      </c:layout>
      <c:barChart>
        <c:barDir val="col"/>
        <c:grouping val="clustered"/>
        <c:varyColors val="0"/>
        <c:ser>
          <c:idx val="0"/>
          <c:order val="0"/>
          <c:tx>
            <c:strRef>
              <c:f>Sheet2!$B$3</c:f>
              <c:strCache>
                <c:ptCount val="1"/>
                <c:pt idx="0">
                  <c:v>Never</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Sheet2!$A$4:$A$7</c:f>
              <c:strCache>
                <c:ptCount val="4"/>
                <c:pt idx="0">
                  <c:v>Asked questions in class or contributed to class discussions </c:v>
                </c:pt>
                <c:pt idx="1">
                  <c:v>Made a class presentation</c:v>
                </c:pt>
                <c:pt idx="2">
                  <c:v>Worked with other students on projects during class</c:v>
                </c:pt>
                <c:pt idx="3">
                  <c:v>Worked with classmates outside of class to prepare class assignments</c:v>
                </c:pt>
              </c:strCache>
            </c:strRef>
          </c:cat>
          <c:val>
            <c:numRef>
              <c:f>Sheet2!$B$4:$B$7</c:f>
              <c:numCache>
                <c:formatCode>General</c:formatCode>
                <c:ptCount val="4"/>
                <c:pt idx="0">
                  <c:v>1.7</c:v>
                </c:pt>
                <c:pt idx="1">
                  <c:v>22.9</c:v>
                </c:pt>
                <c:pt idx="2">
                  <c:v>9</c:v>
                </c:pt>
                <c:pt idx="3">
                  <c:v>28</c:v>
                </c:pt>
              </c:numCache>
            </c:numRef>
          </c:val>
          <c:extLst>
            <c:ext xmlns:c16="http://schemas.microsoft.com/office/drawing/2014/chart" uri="{C3380CC4-5D6E-409C-BE32-E72D297353CC}">
              <c16:uniqueId val="{00000000-5778-470C-AF51-943A2C8C7085}"/>
            </c:ext>
          </c:extLst>
        </c:ser>
        <c:ser>
          <c:idx val="1"/>
          <c:order val="1"/>
          <c:tx>
            <c:strRef>
              <c:f>Sheet2!$C$3</c:f>
              <c:strCache>
                <c:ptCount val="1"/>
                <c:pt idx="0">
                  <c:v>Sometimes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Sheet2!$A$4:$A$7</c:f>
              <c:strCache>
                <c:ptCount val="4"/>
                <c:pt idx="0">
                  <c:v>Asked questions in class or contributed to class discussions </c:v>
                </c:pt>
                <c:pt idx="1">
                  <c:v>Made a class presentation</c:v>
                </c:pt>
                <c:pt idx="2">
                  <c:v>Worked with other students on projects during class</c:v>
                </c:pt>
                <c:pt idx="3">
                  <c:v>Worked with classmates outside of class to prepare class assignments</c:v>
                </c:pt>
              </c:strCache>
            </c:strRef>
          </c:cat>
          <c:val>
            <c:numRef>
              <c:f>Sheet2!$C$4:$C$7</c:f>
              <c:numCache>
                <c:formatCode>General</c:formatCode>
                <c:ptCount val="4"/>
                <c:pt idx="0">
                  <c:v>26.5</c:v>
                </c:pt>
                <c:pt idx="1">
                  <c:v>45.9</c:v>
                </c:pt>
                <c:pt idx="2">
                  <c:v>33.9</c:v>
                </c:pt>
                <c:pt idx="3">
                  <c:v>38</c:v>
                </c:pt>
              </c:numCache>
            </c:numRef>
          </c:val>
          <c:extLst>
            <c:ext xmlns:c16="http://schemas.microsoft.com/office/drawing/2014/chart" uri="{C3380CC4-5D6E-409C-BE32-E72D297353CC}">
              <c16:uniqueId val="{00000001-5778-470C-AF51-943A2C8C7085}"/>
            </c:ext>
          </c:extLst>
        </c:ser>
        <c:ser>
          <c:idx val="2"/>
          <c:order val="2"/>
          <c:tx>
            <c:strRef>
              <c:f>Sheet2!$D$3</c:f>
              <c:strCache>
                <c:ptCount val="1"/>
                <c:pt idx="0">
                  <c:v>Often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Sheet2!$A$4:$A$7</c:f>
              <c:strCache>
                <c:ptCount val="4"/>
                <c:pt idx="0">
                  <c:v>Asked questions in class or contributed to class discussions </c:v>
                </c:pt>
                <c:pt idx="1">
                  <c:v>Made a class presentation</c:v>
                </c:pt>
                <c:pt idx="2">
                  <c:v>Worked with other students on projects during class</c:v>
                </c:pt>
                <c:pt idx="3">
                  <c:v>Worked with classmates outside of class to prepare class assignments</c:v>
                </c:pt>
              </c:strCache>
            </c:strRef>
          </c:cat>
          <c:val>
            <c:numRef>
              <c:f>Sheet2!$D$4:$D$7</c:f>
              <c:numCache>
                <c:formatCode>General</c:formatCode>
                <c:ptCount val="4"/>
                <c:pt idx="0">
                  <c:v>42.5</c:v>
                </c:pt>
                <c:pt idx="1">
                  <c:v>19.100000000000001</c:v>
                </c:pt>
                <c:pt idx="2">
                  <c:v>35.1</c:v>
                </c:pt>
                <c:pt idx="3">
                  <c:v>22.1</c:v>
                </c:pt>
              </c:numCache>
            </c:numRef>
          </c:val>
          <c:extLst>
            <c:ext xmlns:c16="http://schemas.microsoft.com/office/drawing/2014/chart" uri="{C3380CC4-5D6E-409C-BE32-E72D297353CC}">
              <c16:uniqueId val="{00000002-5778-470C-AF51-943A2C8C7085}"/>
            </c:ext>
          </c:extLst>
        </c:ser>
        <c:ser>
          <c:idx val="3"/>
          <c:order val="3"/>
          <c:tx>
            <c:strRef>
              <c:f>Sheet2!$E$3</c:f>
              <c:strCache>
                <c:ptCount val="1"/>
                <c:pt idx="0">
                  <c:v>Very often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Sheet2!$A$4:$A$7</c:f>
              <c:strCache>
                <c:ptCount val="4"/>
                <c:pt idx="0">
                  <c:v>Asked questions in class or contributed to class discussions </c:v>
                </c:pt>
                <c:pt idx="1">
                  <c:v>Made a class presentation</c:v>
                </c:pt>
                <c:pt idx="2">
                  <c:v>Worked with other students on projects during class</c:v>
                </c:pt>
                <c:pt idx="3">
                  <c:v>Worked with classmates outside of class to prepare class assignments</c:v>
                </c:pt>
              </c:strCache>
            </c:strRef>
          </c:cat>
          <c:val>
            <c:numRef>
              <c:f>Sheet2!$E$4:$E$7</c:f>
              <c:numCache>
                <c:formatCode>General</c:formatCode>
                <c:ptCount val="4"/>
                <c:pt idx="0">
                  <c:v>29.3</c:v>
                </c:pt>
                <c:pt idx="1">
                  <c:v>12</c:v>
                </c:pt>
                <c:pt idx="2">
                  <c:v>22.1</c:v>
                </c:pt>
                <c:pt idx="3">
                  <c:v>11.9</c:v>
                </c:pt>
              </c:numCache>
            </c:numRef>
          </c:val>
          <c:extLst>
            <c:ext xmlns:c16="http://schemas.microsoft.com/office/drawing/2014/chart" uri="{C3380CC4-5D6E-409C-BE32-E72D297353CC}">
              <c16:uniqueId val="{00000003-5778-470C-AF51-943A2C8C7085}"/>
            </c:ext>
          </c:extLst>
        </c:ser>
        <c:dLbls>
          <c:dLblPos val="outEnd"/>
          <c:showLegendKey val="0"/>
          <c:showVal val="1"/>
          <c:showCatName val="0"/>
          <c:showSerName val="0"/>
          <c:showPercent val="0"/>
          <c:showBubbleSize val="0"/>
        </c:dLbls>
        <c:gapWidth val="219"/>
        <c:overlap val="-27"/>
        <c:axId val="131382000"/>
        <c:axId val="131382560"/>
      </c:barChart>
      <c:catAx>
        <c:axId val="13138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31382560"/>
        <c:crosses val="autoZero"/>
        <c:auto val="1"/>
        <c:lblAlgn val="ctr"/>
        <c:lblOffset val="100"/>
        <c:noMultiLvlLbl val="0"/>
      </c:catAx>
      <c:valAx>
        <c:axId val="1313825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Percentage of Responses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3138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84867408815278"/>
          <c:y val="5.9523809523809521E-2"/>
          <c:w val="0.87086396959000811"/>
          <c:h val="0.58778157538000053"/>
        </c:manualLayout>
      </c:layout>
      <c:barChart>
        <c:barDir val="col"/>
        <c:grouping val="clustered"/>
        <c:varyColors val="0"/>
        <c:ser>
          <c:idx val="0"/>
          <c:order val="0"/>
          <c:tx>
            <c:strRef>
              <c:f>Sheet2!$B$8</c:f>
              <c:strCache>
                <c:ptCount val="1"/>
                <c:pt idx="0">
                  <c:v>Never</c:v>
                </c:pt>
              </c:strCache>
            </c:strRef>
          </c:tx>
          <c:spPr>
            <a:solidFill>
              <a:sysClr val="windowText" lastClr="0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Sheet2!$A$9:$A$11</c:f>
              <c:strCache>
                <c:ptCount val="3"/>
                <c:pt idx="0">
                  <c:v>4h. Tutored or taught other students (paid or voluntary) </c:v>
                </c:pt>
                <c:pt idx="1">
                  <c:v>4i. Participated in a community-based project as a part of a regular course </c:v>
                </c:pt>
                <c:pt idx="2">
                  <c:v>4r. Discussed ideas from your readings or classes with others outside of class (students, family members, co-workers, etc.) </c:v>
                </c:pt>
              </c:strCache>
            </c:strRef>
          </c:cat>
          <c:val>
            <c:numRef>
              <c:f>Sheet2!$B$9:$B$11</c:f>
              <c:numCache>
                <c:formatCode>General</c:formatCode>
                <c:ptCount val="3"/>
                <c:pt idx="0">
                  <c:v>66.3</c:v>
                </c:pt>
                <c:pt idx="1">
                  <c:v>67.8</c:v>
                </c:pt>
                <c:pt idx="2">
                  <c:v>6.9</c:v>
                </c:pt>
              </c:numCache>
            </c:numRef>
          </c:val>
          <c:extLst>
            <c:ext xmlns:c16="http://schemas.microsoft.com/office/drawing/2014/chart" uri="{C3380CC4-5D6E-409C-BE32-E72D297353CC}">
              <c16:uniqueId val="{00000000-70E0-439E-9CCF-6E92668D6019}"/>
            </c:ext>
          </c:extLst>
        </c:ser>
        <c:ser>
          <c:idx val="1"/>
          <c:order val="1"/>
          <c:tx>
            <c:strRef>
              <c:f>Sheet2!$C$8</c:f>
              <c:strCache>
                <c:ptCount val="1"/>
                <c:pt idx="0">
                  <c:v>Sometimes</c:v>
                </c:pt>
              </c:strCache>
            </c:strRef>
          </c:tx>
          <c:spPr>
            <a:solidFill>
              <a:srgbClr val="E7E6E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Sheet2!$A$9:$A$11</c:f>
              <c:strCache>
                <c:ptCount val="3"/>
                <c:pt idx="0">
                  <c:v>4h. Tutored or taught other students (paid or voluntary) </c:v>
                </c:pt>
                <c:pt idx="1">
                  <c:v>4i. Participated in a community-based project as a part of a regular course </c:v>
                </c:pt>
                <c:pt idx="2">
                  <c:v>4r. Discussed ideas from your readings or classes with others outside of class (students, family members, co-workers, etc.) </c:v>
                </c:pt>
              </c:strCache>
            </c:strRef>
          </c:cat>
          <c:val>
            <c:numRef>
              <c:f>Sheet2!$C$9:$C$11</c:f>
              <c:numCache>
                <c:formatCode>General</c:formatCode>
                <c:ptCount val="3"/>
                <c:pt idx="0">
                  <c:v>22.2</c:v>
                </c:pt>
                <c:pt idx="1">
                  <c:v>25.2</c:v>
                </c:pt>
                <c:pt idx="2">
                  <c:v>38.799999999999997</c:v>
                </c:pt>
              </c:numCache>
            </c:numRef>
          </c:val>
          <c:extLst>
            <c:ext xmlns:c16="http://schemas.microsoft.com/office/drawing/2014/chart" uri="{C3380CC4-5D6E-409C-BE32-E72D297353CC}">
              <c16:uniqueId val="{00000001-70E0-439E-9CCF-6E92668D6019}"/>
            </c:ext>
          </c:extLst>
        </c:ser>
        <c:ser>
          <c:idx val="2"/>
          <c:order val="2"/>
          <c:tx>
            <c:strRef>
              <c:f>Sheet2!$D$8</c:f>
              <c:strCache>
                <c:ptCount val="1"/>
                <c:pt idx="0">
                  <c:v>Often</c:v>
                </c:pt>
              </c:strCache>
            </c:strRef>
          </c:tx>
          <c:spPr>
            <a:solidFill>
              <a:srgbClr val="ED7D31">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Sheet2!$A$9:$A$11</c:f>
              <c:strCache>
                <c:ptCount val="3"/>
                <c:pt idx="0">
                  <c:v>4h. Tutored or taught other students (paid or voluntary) </c:v>
                </c:pt>
                <c:pt idx="1">
                  <c:v>4i. Participated in a community-based project as a part of a regular course </c:v>
                </c:pt>
                <c:pt idx="2">
                  <c:v>4r. Discussed ideas from your readings or classes with others outside of class (students, family members, co-workers, etc.) </c:v>
                </c:pt>
              </c:strCache>
            </c:strRef>
          </c:cat>
          <c:val>
            <c:numRef>
              <c:f>Sheet2!$D$9:$D$11</c:f>
              <c:numCache>
                <c:formatCode>General</c:formatCode>
                <c:ptCount val="3"/>
                <c:pt idx="0">
                  <c:v>9.1999999999999993</c:v>
                </c:pt>
                <c:pt idx="1">
                  <c:v>5.4</c:v>
                </c:pt>
                <c:pt idx="2">
                  <c:v>31.3</c:v>
                </c:pt>
              </c:numCache>
            </c:numRef>
          </c:val>
          <c:extLst>
            <c:ext xmlns:c16="http://schemas.microsoft.com/office/drawing/2014/chart" uri="{C3380CC4-5D6E-409C-BE32-E72D297353CC}">
              <c16:uniqueId val="{00000002-70E0-439E-9CCF-6E92668D6019}"/>
            </c:ext>
          </c:extLst>
        </c:ser>
        <c:ser>
          <c:idx val="3"/>
          <c:order val="3"/>
          <c:tx>
            <c:strRef>
              <c:f>Sheet2!$E$8</c:f>
              <c:strCache>
                <c:ptCount val="1"/>
                <c:pt idx="0">
                  <c:v>Very often</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Sheet2!$A$9:$A$11</c:f>
              <c:strCache>
                <c:ptCount val="3"/>
                <c:pt idx="0">
                  <c:v>4h. Tutored or taught other students (paid or voluntary) </c:v>
                </c:pt>
                <c:pt idx="1">
                  <c:v>4i. Participated in a community-based project as a part of a regular course </c:v>
                </c:pt>
                <c:pt idx="2">
                  <c:v>4r. Discussed ideas from your readings or classes with others outside of class (students, family members, co-workers, etc.) </c:v>
                </c:pt>
              </c:strCache>
            </c:strRef>
          </c:cat>
          <c:val>
            <c:numRef>
              <c:f>Sheet2!$E$9:$E$11</c:f>
              <c:numCache>
                <c:formatCode>General</c:formatCode>
                <c:ptCount val="3"/>
                <c:pt idx="0">
                  <c:v>2.4</c:v>
                </c:pt>
                <c:pt idx="1">
                  <c:v>1.5</c:v>
                </c:pt>
                <c:pt idx="2">
                  <c:v>23</c:v>
                </c:pt>
              </c:numCache>
            </c:numRef>
          </c:val>
          <c:extLst>
            <c:ext xmlns:c16="http://schemas.microsoft.com/office/drawing/2014/chart" uri="{C3380CC4-5D6E-409C-BE32-E72D297353CC}">
              <c16:uniqueId val="{00000003-70E0-439E-9CCF-6E92668D6019}"/>
            </c:ext>
          </c:extLst>
        </c:ser>
        <c:dLbls>
          <c:dLblPos val="outEnd"/>
          <c:showLegendKey val="0"/>
          <c:showVal val="1"/>
          <c:showCatName val="0"/>
          <c:showSerName val="0"/>
          <c:showPercent val="0"/>
          <c:showBubbleSize val="0"/>
        </c:dLbls>
        <c:gapWidth val="219"/>
        <c:overlap val="-27"/>
        <c:axId val="272599280"/>
        <c:axId val="272599840"/>
      </c:barChart>
      <c:catAx>
        <c:axId val="27259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72599840"/>
        <c:crosses val="autoZero"/>
        <c:auto val="1"/>
        <c:lblAlgn val="ctr"/>
        <c:lblOffset val="100"/>
        <c:noMultiLvlLbl val="0"/>
      </c:catAx>
      <c:valAx>
        <c:axId val="27259984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7259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Sheet2!$B$37</c:f>
              <c:strCache>
                <c:ptCount val="1"/>
                <c:pt idx="0">
                  <c:v>None</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Sheet2!$A$38</c:f>
              <c:strCache>
                <c:ptCount val="1"/>
                <c:pt idx="0">
                  <c:v>Preparing for class (studying, reading, writing, rehearsing, doing homework, or other activites related to your program) </c:v>
                </c:pt>
              </c:strCache>
            </c:strRef>
          </c:cat>
          <c:val>
            <c:numRef>
              <c:f>Sheet2!$B$38</c:f>
              <c:numCache>
                <c:formatCode>General</c:formatCode>
                <c:ptCount val="1"/>
                <c:pt idx="0">
                  <c:v>2.6</c:v>
                </c:pt>
              </c:numCache>
            </c:numRef>
          </c:val>
          <c:extLst>
            <c:ext xmlns:c16="http://schemas.microsoft.com/office/drawing/2014/chart" uri="{C3380CC4-5D6E-409C-BE32-E72D297353CC}">
              <c16:uniqueId val="{00000000-4C51-4ED9-B331-9E7BCC77F52A}"/>
            </c:ext>
          </c:extLst>
        </c:ser>
        <c:ser>
          <c:idx val="1"/>
          <c:order val="1"/>
          <c:tx>
            <c:strRef>
              <c:f>Sheet2!$C$37</c:f>
              <c:strCache>
                <c:ptCount val="1"/>
                <c:pt idx="0">
                  <c:v>1-5 hours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Sheet2!$A$38</c:f>
              <c:strCache>
                <c:ptCount val="1"/>
                <c:pt idx="0">
                  <c:v>Preparing for class (studying, reading, writing, rehearsing, doing homework, or other activites related to your program) </c:v>
                </c:pt>
              </c:strCache>
            </c:strRef>
          </c:cat>
          <c:val>
            <c:numRef>
              <c:f>Sheet2!$C$38</c:f>
              <c:numCache>
                <c:formatCode>General</c:formatCode>
                <c:ptCount val="1"/>
                <c:pt idx="0">
                  <c:v>43.4</c:v>
                </c:pt>
              </c:numCache>
            </c:numRef>
          </c:val>
          <c:extLst>
            <c:ext xmlns:c16="http://schemas.microsoft.com/office/drawing/2014/chart" uri="{C3380CC4-5D6E-409C-BE32-E72D297353CC}">
              <c16:uniqueId val="{00000001-4C51-4ED9-B331-9E7BCC77F52A}"/>
            </c:ext>
          </c:extLst>
        </c:ser>
        <c:ser>
          <c:idx val="2"/>
          <c:order val="2"/>
          <c:tx>
            <c:strRef>
              <c:f>Sheet2!$D$37</c:f>
              <c:strCache>
                <c:ptCount val="1"/>
                <c:pt idx="0">
                  <c:v>6-10 hours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Sheet2!$A$38</c:f>
              <c:strCache>
                <c:ptCount val="1"/>
                <c:pt idx="0">
                  <c:v>Preparing for class (studying, reading, writing, rehearsing, doing homework, or other activites related to your program) </c:v>
                </c:pt>
              </c:strCache>
            </c:strRef>
          </c:cat>
          <c:val>
            <c:numRef>
              <c:f>Sheet2!$D$38</c:f>
              <c:numCache>
                <c:formatCode>General</c:formatCode>
                <c:ptCount val="1"/>
                <c:pt idx="0">
                  <c:v>31.1</c:v>
                </c:pt>
              </c:numCache>
            </c:numRef>
          </c:val>
          <c:extLst>
            <c:ext xmlns:c16="http://schemas.microsoft.com/office/drawing/2014/chart" uri="{C3380CC4-5D6E-409C-BE32-E72D297353CC}">
              <c16:uniqueId val="{00000002-4C51-4ED9-B331-9E7BCC77F52A}"/>
            </c:ext>
          </c:extLst>
        </c:ser>
        <c:ser>
          <c:idx val="3"/>
          <c:order val="3"/>
          <c:tx>
            <c:strRef>
              <c:f>Sheet2!$E$37</c:f>
              <c:strCache>
                <c:ptCount val="1"/>
                <c:pt idx="0">
                  <c:v>11-20 hours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Sheet2!$A$38</c:f>
              <c:strCache>
                <c:ptCount val="1"/>
                <c:pt idx="0">
                  <c:v>Preparing for class (studying, reading, writing, rehearsing, doing homework, or other activites related to your program) </c:v>
                </c:pt>
              </c:strCache>
            </c:strRef>
          </c:cat>
          <c:val>
            <c:numRef>
              <c:f>Sheet2!$E$38</c:f>
              <c:numCache>
                <c:formatCode>General</c:formatCode>
                <c:ptCount val="1"/>
                <c:pt idx="0">
                  <c:v>13.8</c:v>
                </c:pt>
              </c:numCache>
            </c:numRef>
          </c:val>
          <c:extLst>
            <c:ext xmlns:c16="http://schemas.microsoft.com/office/drawing/2014/chart" uri="{C3380CC4-5D6E-409C-BE32-E72D297353CC}">
              <c16:uniqueId val="{00000003-4C51-4ED9-B331-9E7BCC77F52A}"/>
            </c:ext>
          </c:extLst>
        </c:ser>
        <c:ser>
          <c:idx val="4"/>
          <c:order val="4"/>
          <c:tx>
            <c:strRef>
              <c:f>Sheet2!$F$37</c:f>
              <c:strCache>
                <c:ptCount val="1"/>
                <c:pt idx="0">
                  <c:v>21-30 hours</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Sheet2!$A$38</c:f>
              <c:strCache>
                <c:ptCount val="1"/>
                <c:pt idx="0">
                  <c:v>Preparing for class (studying, reading, writing, rehearsing, doing homework, or other activites related to your program) </c:v>
                </c:pt>
              </c:strCache>
            </c:strRef>
          </c:cat>
          <c:val>
            <c:numRef>
              <c:f>Sheet2!$F$38</c:f>
              <c:numCache>
                <c:formatCode>General</c:formatCode>
                <c:ptCount val="1"/>
                <c:pt idx="0">
                  <c:v>5.7</c:v>
                </c:pt>
              </c:numCache>
            </c:numRef>
          </c:val>
          <c:extLst>
            <c:ext xmlns:c16="http://schemas.microsoft.com/office/drawing/2014/chart" uri="{C3380CC4-5D6E-409C-BE32-E72D297353CC}">
              <c16:uniqueId val="{00000004-4C51-4ED9-B331-9E7BCC77F52A}"/>
            </c:ext>
          </c:extLst>
        </c:ser>
        <c:ser>
          <c:idx val="5"/>
          <c:order val="5"/>
          <c:tx>
            <c:strRef>
              <c:f>Sheet2!$G$37</c:f>
              <c:strCache>
                <c:ptCount val="1"/>
                <c:pt idx="0">
                  <c:v>More than 30 hours</c:v>
                </c:pt>
              </c:strCache>
            </c:strRef>
          </c:tx>
          <c:spPr>
            <a:solidFill>
              <a:schemeClr val="accent6"/>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6-4C51-4ED9-B331-9E7BCC77F52A}"/>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Sheet2!$A$38</c:f>
              <c:strCache>
                <c:ptCount val="1"/>
                <c:pt idx="0">
                  <c:v>Preparing for class (studying, reading, writing, rehearsing, doing homework, or other activites related to your program) </c:v>
                </c:pt>
              </c:strCache>
            </c:strRef>
          </c:cat>
          <c:val>
            <c:numRef>
              <c:f>Sheet2!$G$38</c:f>
              <c:numCache>
                <c:formatCode>General</c:formatCode>
                <c:ptCount val="1"/>
                <c:pt idx="0">
                  <c:v>3.4</c:v>
                </c:pt>
              </c:numCache>
            </c:numRef>
          </c:val>
          <c:extLst>
            <c:ext xmlns:c16="http://schemas.microsoft.com/office/drawing/2014/chart" uri="{C3380CC4-5D6E-409C-BE32-E72D297353CC}">
              <c16:uniqueId val="{00000007-4C51-4ED9-B331-9E7BCC77F52A}"/>
            </c:ext>
          </c:extLst>
        </c:ser>
        <c:dLbls>
          <c:dLblPos val="outEnd"/>
          <c:showLegendKey val="0"/>
          <c:showVal val="1"/>
          <c:showCatName val="0"/>
          <c:showSerName val="0"/>
          <c:showPercent val="0"/>
          <c:showBubbleSize val="0"/>
        </c:dLbls>
        <c:gapWidth val="219"/>
        <c:overlap val="-27"/>
        <c:axId val="131387600"/>
        <c:axId val="131388160"/>
      </c:barChart>
      <c:catAx>
        <c:axId val="13138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31388160"/>
        <c:crosses val="autoZero"/>
        <c:auto val="1"/>
        <c:lblAlgn val="ctr"/>
        <c:lblOffset val="100"/>
        <c:noMultiLvlLbl val="0"/>
      </c:catAx>
      <c:valAx>
        <c:axId val="1313881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Percentage of Responses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31387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ysClr val="windowText" lastClr="000000"/>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Sheet2!$B$29</c:f>
              <c:strCache>
                <c:ptCount val="1"/>
                <c:pt idx="0">
                  <c:v>Never</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Sheet2!$A$30:$A$32</c:f>
              <c:strCache>
                <c:ptCount val="2"/>
                <c:pt idx="0">
                  <c:v>Worked on a paper or project that required integrating ideas or information from various sources </c:v>
                </c:pt>
                <c:pt idx="1">
                  <c:v>Came to class without completing readings or assignments </c:v>
                </c:pt>
              </c:strCache>
            </c:strRef>
          </c:cat>
          <c:val>
            <c:numRef>
              <c:f>Sheet2!$B$30:$B$32</c:f>
              <c:numCache>
                <c:formatCode>General</c:formatCode>
                <c:ptCount val="2"/>
                <c:pt idx="0">
                  <c:v>7.6</c:v>
                </c:pt>
                <c:pt idx="1">
                  <c:v>37.5</c:v>
                </c:pt>
              </c:numCache>
            </c:numRef>
          </c:val>
          <c:extLst>
            <c:ext xmlns:c16="http://schemas.microsoft.com/office/drawing/2014/chart" uri="{C3380CC4-5D6E-409C-BE32-E72D297353CC}">
              <c16:uniqueId val="{00000000-C029-4C10-8FA7-611E4777C76B}"/>
            </c:ext>
          </c:extLst>
        </c:ser>
        <c:ser>
          <c:idx val="1"/>
          <c:order val="1"/>
          <c:tx>
            <c:strRef>
              <c:f>Sheet2!$C$29</c:f>
              <c:strCache>
                <c:ptCount val="1"/>
                <c:pt idx="0">
                  <c:v>Sometimes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Sheet2!$A$30:$A$32</c:f>
              <c:strCache>
                <c:ptCount val="2"/>
                <c:pt idx="0">
                  <c:v>Worked on a paper or project that required integrating ideas or information from various sources </c:v>
                </c:pt>
                <c:pt idx="1">
                  <c:v>Came to class without completing readings or assignments </c:v>
                </c:pt>
              </c:strCache>
            </c:strRef>
          </c:cat>
          <c:val>
            <c:numRef>
              <c:f>Sheet2!$C$30:$C$32</c:f>
              <c:numCache>
                <c:formatCode>General</c:formatCode>
                <c:ptCount val="2"/>
                <c:pt idx="0">
                  <c:v>32.1</c:v>
                </c:pt>
                <c:pt idx="1">
                  <c:v>50.2</c:v>
                </c:pt>
              </c:numCache>
            </c:numRef>
          </c:val>
          <c:extLst>
            <c:ext xmlns:c16="http://schemas.microsoft.com/office/drawing/2014/chart" uri="{C3380CC4-5D6E-409C-BE32-E72D297353CC}">
              <c16:uniqueId val="{00000001-C029-4C10-8FA7-611E4777C76B}"/>
            </c:ext>
          </c:extLst>
        </c:ser>
        <c:ser>
          <c:idx val="2"/>
          <c:order val="2"/>
          <c:tx>
            <c:strRef>
              <c:f>Sheet2!$D$29</c:f>
              <c:strCache>
                <c:ptCount val="1"/>
                <c:pt idx="0">
                  <c:v>Often</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Sheet2!$A$30:$A$32</c:f>
              <c:strCache>
                <c:ptCount val="2"/>
                <c:pt idx="0">
                  <c:v>Worked on a paper or project that required integrating ideas or information from various sources </c:v>
                </c:pt>
                <c:pt idx="1">
                  <c:v>Came to class without completing readings or assignments </c:v>
                </c:pt>
              </c:strCache>
            </c:strRef>
          </c:cat>
          <c:val>
            <c:numRef>
              <c:f>Sheet2!$D$30:$D$32</c:f>
              <c:numCache>
                <c:formatCode>General</c:formatCode>
                <c:ptCount val="2"/>
                <c:pt idx="0">
                  <c:v>39.5</c:v>
                </c:pt>
                <c:pt idx="1">
                  <c:v>8.6</c:v>
                </c:pt>
              </c:numCache>
            </c:numRef>
          </c:val>
          <c:extLst>
            <c:ext xmlns:c16="http://schemas.microsoft.com/office/drawing/2014/chart" uri="{C3380CC4-5D6E-409C-BE32-E72D297353CC}">
              <c16:uniqueId val="{00000002-C029-4C10-8FA7-611E4777C76B}"/>
            </c:ext>
          </c:extLst>
        </c:ser>
        <c:ser>
          <c:idx val="3"/>
          <c:order val="3"/>
          <c:tx>
            <c:strRef>
              <c:f>Sheet2!$E$29</c:f>
              <c:strCache>
                <c:ptCount val="1"/>
                <c:pt idx="0">
                  <c:v>Very often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Sheet2!$A$30:$A$32</c:f>
              <c:strCache>
                <c:ptCount val="2"/>
                <c:pt idx="0">
                  <c:v>Worked on a paper or project that required integrating ideas or information from various sources </c:v>
                </c:pt>
                <c:pt idx="1">
                  <c:v>Came to class without completing readings or assignments </c:v>
                </c:pt>
              </c:strCache>
            </c:strRef>
          </c:cat>
          <c:val>
            <c:numRef>
              <c:f>Sheet2!$E$30:$E$32</c:f>
              <c:numCache>
                <c:formatCode>General</c:formatCode>
                <c:ptCount val="2"/>
                <c:pt idx="0">
                  <c:v>20.8</c:v>
                </c:pt>
                <c:pt idx="1">
                  <c:v>3.8</c:v>
                </c:pt>
              </c:numCache>
            </c:numRef>
          </c:val>
          <c:extLst>
            <c:ext xmlns:c16="http://schemas.microsoft.com/office/drawing/2014/chart" uri="{C3380CC4-5D6E-409C-BE32-E72D297353CC}">
              <c16:uniqueId val="{00000003-C029-4C10-8FA7-611E4777C76B}"/>
            </c:ext>
          </c:extLst>
        </c:ser>
        <c:dLbls>
          <c:dLblPos val="outEnd"/>
          <c:showLegendKey val="0"/>
          <c:showVal val="1"/>
          <c:showCatName val="0"/>
          <c:showSerName val="0"/>
          <c:showPercent val="0"/>
          <c:showBubbleSize val="0"/>
        </c:dLbls>
        <c:gapWidth val="219"/>
        <c:overlap val="-27"/>
        <c:axId val="208770176"/>
        <c:axId val="208770736"/>
      </c:barChart>
      <c:catAx>
        <c:axId val="20877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8770736"/>
        <c:crosses val="autoZero"/>
        <c:auto val="1"/>
        <c:lblAlgn val="ctr"/>
        <c:lblOffset val="100"/>
        <c:noMultiLvlLbl val="0"/>
      </c:catAx>
      <c:valAx>
        <c:axId val="20877073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8770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Sheet2!$B$71</c:f>
              <c:strCache>
                <c:ptCount val="1"/>
                <c:pt idx="0">
                  <c:v>(1) Extremely easy</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Sheet2!$A$72</c:f>
              <c:strCache>
                <c:ptCount val="1"/>
                <c:pt idx="0">
                  <c:v>Mark the response that best represents the extent to which your examinations during the current school year have challenged you to do your best work at this college </c:v>
                </c:pt>
              </c:strCache>
            </c:strRef>
          </c:cat>
          <c:val>
            <c:numRef>
              <c:f>Sheet2!$B$72</c:f>
              <c:numCache>
                <c:formatCode>General</c:formatCode>
                <c:ptCount val="1"/>
                <c:pt idx="0">
                  <c:v>0.8</c:v>
                </c:pt>
              </c:numCache>
            </c:numRef>
          </c:val>
          <c:extLst>
            <c:ext xmlns:c16="http://schemas.microsoft.com/office/drawing/2014/chart" uri="{C3380CC4-5D6E-409C-BE32-E72D297353CC}">
              <c16:uniqueId val="{00000000-18B0-4AE4-80B7-97128A352B21}"/>
            </c:ext>
          </c:extLst>
        </c:ser>
        <c:ser>
          <c:idx val="1"/>
          <c:order val="1"/>
          <c:tx>
            <c:strRef>
              <c:f>Sheet2!$C$71</c:f>
              <c:strCache>
                <c:ptCount val="1"/>
                <c:pt idx="0">
                  <c:v>-2</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Sheet2!$A$72</c:f>
              <c:strCache>
                <c:ptCount val="1"/>
                <c:pt idx="0">
                  <c:v>Mark the response that best represents the extent to which your examinations during the current school year have challenged you to do your best work at this college </c:v>
                </c:pt>
              </c:strCache>
            </c:strRef>
          </c:cat>
          <c:val>
            <c:numRef>
              <c:f>Sheet2!$C$72</c:f>
              <c:numCache>
                <c:formatCode>General</c:formatCode>
                <c:ptCount val="1"/>
                <c:pt idx="0">
                  <c:v>3.5</c:v>
                </c:pt>
              </c:numCache>
            </c:numRef>
          </c:val>
          <c:extLst>
            <c:ext xmlns:c16="http://schemas.microsoft.com/office/drawing/2014/chart" uri="{C3380CC4-5D6E-409C-BE32-E72D297353CC}">
              <c16:uniqueId val="{00000001-18B0-4AE4-80B7-97128A352B21}"/>
            </c:ext>
          </c:extLst>
        </c:ser>
        <c:ser>
          <c:idx val="2"/>
          <c:order val="2"/>
          <c:tx>
            <c:strRef>
              <c:f>Sheet2!$D$71</c:f>
              <c:strCache>
                <c:ptCount val="1"/>
                <c:pt idx="0">
                  <c:v>-3</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Sheet2!$A$72</c:f>
              <c:strCache>
                <c:ptCount val="1"/>
                <c:pt idx="0">
                  <c:v>Mark the response that best represents the extent to which your examinations during the current school year have challenged you to do your best work at this college </c:v>
                </c:pt>
              </c:strCache>
            </c:strRef>
          </c:cat>
          <c:val>
            <c:numRef>
              <c:f>Sheet2!$D$72</c:f>
              <c:numCache>
                <c:formatCode>General</c:formatCode>
                <c:ptCount val="1"/>
                <c:pt idx="0">
                  <c:v>10.1</c:v>
                </c:pt>
              </c:numCache>
            </c:numRef>
          </c:val>
          <c:extLst>
            <c:ext xmlns:c16="http://schemas.microsoft.com/office/drawing/2014/chart" uri="{C3380CC4-5D6E-409C-BE32-E72D297353CC}">
              <c16:uniqueId val="{00000002-18B0-4AE4-80B7-97128A352B21}"/>
            </c:ext>
          </c:extLst>
        </c:ser>
        <c:ser>
          <c:idx val="3"/>
          <c:order val="3"/>
          <c:tx>
            <c:strRef>
              <c:f>Sheet2!$E$71</c:f>
              <c:strCache>
                <c:ptCount val="1"/>
                <c:pt idx="0">
                  <c:v>-4</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Sheet2!$A$72</c:f>
              <c:strCache>
                <c:ptCount val="1"/>
                <c:pt idx="0">
                  <c:v>Mark the response that best represents the extent to which your examinations during the current school year have challenged you to do your best work at this college </c:v>
                </c:pt>
              </c:strCache>
            </c:strRef>
          </c:cat>
          <c:val>
            <c:numRef>
              <c:f>Sheet2!$E$72</c:f>
              <c:numCache>
                <c:formatCode>General</c:formatCode>
                <c:ptCount val="1"/>
                <c:pt idx="0">
                  <c:v>27.8</c:v>
                </c:pt>
              </c:numCache>
            </c:numRef>
          </c:val>
          <c:extLst>
            <c:ext xmlns:c16="http://schemas.microsoft.com/office/drawing/2014/chart" uri="{C3380CC4-5D6E-409C-BE32-E72D297353CC}">
              <c16:uniqueId val="{00000003-18B0-4AE4-80B7-97128A352B21}"/>
            </c:ext>
          </c:extLst>
        </c:ser>
        <c:ser>
          <c:idx val="4"/>
          <c:order val="4"/>
          <c:tx>
            <c:strRef>
              <c:f>Sheet2!$F$71</c:f>
              <c:strCache>
                <c:ptCount val="1"/>
                <c:pt idx="0">
                  <c:v>-5</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Sheet2!$A$72</c:f>
              <c:strCache>
                <c:ptCount val="1"/>
                <c:pt idx="0">
                  <c:v>Mark the response that best represents the extent to which your examinations during the current school year have challenged you to do your best work at this college </c:v>
                </c:pt>
              </c:strCache>
            </c:strRef>
          </c:cat>
          <c:val>
            <c:numRef>
              <c:f>Sheet2!$F$72</c:f>
              <c:numCache>
                <c:formatCode>General</c:formatCode>
                <c:ptCount val="1"/>
                <c:pt idx="0">
                  <c:v>27.7</c:v>
                </c:pt>
              </c:numCache>
            </c:numRef>
          </c:val>
          <c:extLst>
            <c:ext xmlns:c16="http://schemas.microsoft.com/office/drawing/2014/chart" uri="{C3380CC4-5D6E-409C-BE32-E72D297353CC}">
              <c16:uniqueId val="{00000004-18B0-4AE4-80B7-97128A352B21}"/>
            </c:ext>
          </c:extLst>
        </c:ser>
        <c:ser>
          <c:idx val="5"/>
          <c:order val="5"/>
          <c:tx>
            <c:strRef>
              <c:f>Sheet2!$G$71</c:f>
              <c:strCache>
                <c:ptCount val="1"/>
                <c:pt idx="0">
                  <c:v>-6</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Sheet2!$A$72</c:f>
              <c:strCache>
                <c:ptCount val="1"/>
                <c:pt idx="0">
                  <c:v>Mark the response that best represents the extent to which your examinations during the current school year have challenged you to do your best work at this college </c:v>
                </c:pt>
              </c:strCache>
            </c:strRef>
          </c:cat>
          <c:val>
            <c:numRef>
              <c:f>Sheet2!$G$72</c:f>
              <c:numCache>
                <c:formatCode>General</c:formatCode>
                <c:ptCount val="1"/>
                <c:pt idx="0">
                  <c:v>23</c:v>
                </c:pt>
              </c:numCache>
            </c:numRef>
          </c:val>
          <c:extLst>
            <c:ext xmlns:c16="http://schemas.microsoft.com/office/drawing/2014/chart" uri="{C3380CC4-5D6E-409C-BE32-E72D297353CC}">
              <c16:uniqueId val="{00000005-18B0-4AE4-80B7-97128A352B21}"/>
            </c:ext>
          </c:extLst>
        </c:ser>
        <c:ser>
          <c:idx val="6"/>
          <c:order val="6"/>
          <c:tx>
            <c:strRef>
              <c:f>Sheet2!$H$71</c:f>
              <c:strCache>
                <c:ptCount val="1"/>
                <c:pt idx="0">
                  <c:v>(7) Extremely challenging</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Sheet2!$A$72</c:f>
              <c:strCache>
                <c:ptCount val="1"/>
                <c:pt idx="0">
                  <c:v>Mark the response that best represents the extent to which your examinations during the current school year have challenged you to do your best work at this college </c:v>
                </c:pt>
              </c:strCache>
            </c:strRef>
          </c:cat>
          <c:val>
            <c:numRef>
              <c:f>Sheet2!$H$72</c:f>
              <c:numCache>
                <c:formatCode>General</c:formatCode>
                <c:ptCount val="1"/>
                <c:pt idx="0">
                  <c:v>7.1</c:v>
                </c:pt>
              </c:numCache>
            </c:numRef>
          </c:val>
          <c:extLst>
            <c:ext xmlns:c16="http://schemas.microsoft.com/office/drawing/2014/chart" uri="{C3380CC4-5D6E-409C-BE32-E72D297353CC}">
              <c16:uniqueId val="{00000006-18B0-4AE4-80B7-97128A352B21}"/>
            </c:ext>
          </c:extLst>
        </c:ser>
        <c:dLbls>
          <c:dLblPos val="outEnd"/>
          <c:showLegendKey val="0"/>
          <c:showVal val="1"/>
          <c:showCatName val="0"/>
          <c:showSerName val="0"/>
          <c:showPercent val="0"/>
          <c:showBubbleSize val="0"/>
        </c:dLbls>
        <c:gapWidth val="219"/>
        <c:overlap val="-27"/>
        <c:axId val="131393760"/>
        <c:axId val="131394320"/>
      </c:barChart>
      <c:catAx>
        <c:axId val="13139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31394320"/>
        <c:crosses val="autoZero"/>
        <c:auto val="1"/>
        <c:lblAlgn val="ctr"/>
        <c:lblOffset val="100"/>
        <c:noMultiLvlLbl val="0"/>
      </c:catAx>
      <c:valAx>
        <c:axId val="13139432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a:t>Percentage of Responses</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31393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ysClr val="windowText" lastClr="000000"/>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Sheet2!$B$59</c:f>
              <c:strCache>
                <c:ptCount val="1"/>
                <c:pt idx="0">
                  <c:v>Never</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Sheet2!$A$60</c:f>
              <c:strCache>
                <c:ptCount val="1"/>
                <c:pt idx="0">
                  <c:v>4p. Worked harder than you thought you could to meet an instructor's standards or expectations </c:v>
                </c:pt>
              </c:strCache>
            </c:strRef>
          </c:cat>
          <c:val>
            <c:numRef>
              <c:f>Sheet2!$B$60</c:f>
              <c:numCache>
                <c:formatCode>General</c:formatCode>
                <c:ptCount val="1"/>
                <c:pt idx="0">
                  <c:v>9.9</c:v>
                </c:pt>
              </c:numCache>
            </c:numRef>
          </c:val>
          <c:extLst>
            <c:ext xmlns:c16="http://schemas.microsoft.com/office/drawing/2014/chart" uri="{C3380CC4-5D6E-409C-BE32-E72D297353CC}">
              <c16:uniqueId val="{00000000-6114-49BB-90F9-211D5F2A9EA4}"/>
            </c:ext>
          </c:extLst>
        </c:ser>
        <c:ser>
          <c:idx val="1"/>
          <c:order val="1"/>
          <c:tx>
            <c:strRef>
              <c:f>Sheet2!$C$59</c:f>
              <c:strCache>
                <c:ptCount val="1"/>
                <c:pt idx="0">
                  <c:v>Sometimes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Sheet2!$A$60</c:f>
              <c:strCache>
                <c:ptCount val="1"/>
                <c:pt idx="0">
                  <c:v>4p. Worked harder than you thought you could to meet an instructor's standards or expectations </c:v>
                </c:pt>
              </c:strCache>
            </c:strRef>
          </c:cat>
          <c:val>
            <c:numRef>
              <c:f>Sheet2!$C$60</c:f>
              <c:numCache>
                <c:formatCode>General</c:formatCode>
                <c:ptCount val="1"/>
                <c:pt idx="0">
                  <c:v>38.6</c:v>
                </c:pt>
              </c:numCache>
            </c:numRef>
          </c:val>
          <c:extLst>
            <c:ext xmlns:c16="http://schemas.microsoft.com/office/drawing/2014/chart" uri="{C3380CC4-5D6E-409C-BE32-E72D297353CC}">
              <c16:uniqueId val="{00000001-6114-49BB-90F9-211D5F2A9EA4}"/>
            </c:ext>
          </c:extLst>
        </c:ser>
        <c:ser>
          <c:idx val="2"/>
          <c:order val="2"/>
          <c:tx>
            <c:strRef>
              <c:f>Sheet2!$D$59</c:f>
              <c:strCache>
                <c:ptCount val="1"/>
                <c:pt idx="0">
                  <c:v>Often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Sheet2!$A$60</c:f>
              <c:strCache>
                <c:ptCount val="1"/>
                <c:pt idx="0">
                  <c:v>4p. Worked harder than you thought you could to meet an instructor's standards or expectations </c:v>
                </c:pt>
              </c:strCache>
            </c:strRef>
          </c:cat>
          <c:val>
            <c:numRef>
              <c:f>Sheet2!$D$60</c:f>
              <c:numCache>
                <c:formatCode>General</c:formatCode>
                <c:ptCount val="1"/>
                <c:pt idx="0">
                  <c:v>36.700000000000003</c:v>
                </c:pt>
              </c:numCache>
            </c:numRef>
          </c:val>
          <c:extLst>
            <c:ext xmlns:c16="http://schemas.microsoft.com/office/drawing/2014/chart" uri="{C3380CC4-5D6E-409C-BE32-E72D297353CC}">
              <c16:uniqueId val="{00000002-6114-49BB-90F9-211D5F2A9EA4}"/>
            </c:ext>
          </c:extLst>
        </c:ser>
        <c:ser>
          <c:idx val="3"/>
          <c:order val="3"/>
          <c:tx>
            <c:strRef>
              <c:f>Sheet2!$E$59</c:f>
              <c:strCache>
                <c:ptCount val="1"/>
                <c:pt idx="0">
                  <c:v>Very often</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Sheet2!$A$60</c:f>
              <c:strCache>
                <c:ptCount val="1"/>
                <c:pt idx="0">
                  <c:v>4p. Worked harder than you thought you could to meet an instructor's standards or expectations </c:v>
                </c:pt>
              </c:strCache>
            </c:strRef>
          </c:cat>
          <c:val>
            <c:numRef>
              <c:f>Sheet2!$E$60</c:f>
              <c:numCache>
                <c:formatCode>General</c:formatCode>
                <c:ptCount val="1"/>
                <c:pt idx="0">
                  <c:v>14.8</c:v>
                </c:pt>
              </c:numCache>
            </c:numRef>
          </c:val>
          <c:extLst>
            <c:ext xmlns:c16="http://schemas.microsoft.com/office/drawing/2014/chart" uri="{C3380CC4-5D6E-409C-BE32-E72D297353CC}">
              <c16:uniqueId val="{00000003-6114-49BB-90F9-211D5F2A9EA4}"/>
            </c:ext>
          </c:extLst>
        </c:ser>
        <c:dLbls>
          <c:dLblPos val="outEnd"/>
          <c:showLegendKey val="0"/>
          <c:showVal val="1"/>
          <c:showCatName val="0"/>
          <c:showSerName val="0"/>
          <c:showPercent val="0"/>
          <c:showBubbleSize val="0"/>
        </c:dLbls>
        <c:gapWidth val="219"/>
        <c:overlap val="-27"/>
        <c:axId val="208774656"/>
        <c:axId val="208775216"/>
      </c:barChart>
      <c:catAx>
        <c:axId val="20877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8775216"/>
        <c:crosses val="autoZero"/>
        <c:auto val="1"/>
        <c:lblAlgn val="ctr"/>
        <c:lblOffset val="100"/>
        <c:noMultiLvlLbl val="0"/>
      </c:catAx>
      <c:valAx>
        <c:axId val="2087752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877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337" cy="480060"/>
          </a:xfrm>
          <a:prstGeom prst="rect">
            <a:avLst/>
          </a:prstGeom>
        </p:spPr>
        <p:txBody>
          <a:bodyPr vert="horz" lIns="95144" tIns="47573" rIns="95144" bIns="47573" rtlCol="0"/>
          <a:lstStyle>
            <a:lvl1pPr algn="l">
              <a:defRPr sz="1200"/>
            </a:lvl1pPr>
          </a:lstStyle>
          <a:p>
            <a:endParaRPr lang="en-US" dirty="0"/>
          </a:p>
        </p:txBody>
      </p:sp>
      <p:sp>
        <p:nvSpPr>
          <p:cNvPr id="3" name="Date Placeholder 2"/>
          <p:cNvSpPr>
            <a:spLocks noGrp="1"/>
          </p:cNvSpPr>
          <p:nvPr>
            <p:ph type="dt" sz="quarter" idx="1"/>
          </p:nvPr>
        </p:nvSpPr>
        <p:spPr>
          <a:xfrm>
            <a:off x="4143611" y="0"/>
            <a:ext cx="3170337" cy="480060"/>
          </a:xfrm>
          <a:prstGeom prst="rect">
            <a:avLst/>
          </a:prstGeom>
        </p:spPr>
        <p:txBody>
          <a:bodyPr vert="horz" lIns="95144" tIns="47573" rIns="95144" bIns="47573" rtlCol="0"/>
          <a:lstStyle>
            <a:lvl1pPr algn="r">
              <a:defRPr sz="1200"/>
            </a:lvl1pPr>
          </a:lstStyle>
          <a:p>
            <a:fld id="{22F4B7A2-EDCA-494D-9B29-2CC7F0AF22C8}" type="datetimeFigureOut">
              <a:rPr lang="en-US" smtClean="0"/>
              <a:pPr/>
              <a:t>2/20/2019</a:t>
            </a:fld>
            <a:endParaRPr lang="en-US" dirty="0"/>
          </a:p>
        </p:txBody>
      </p:sp>
      <p:sp>
        <p:nvSpPr>
          <p:cNvPr id="4" name="Footer Placeholder 3"/>
          <p:cNvSpPr>
            <a:spLocks noGrp="1"/>
          </p:cNvSpPr>
          <p:nvPr>
            <p:ph type="ftr" sz="quarter" idx="2"/>
          </p:nvPr>
        </p:nvSpPr>
        <p:spPr>
          <a:xfrm>
            <a:off x="1" y="9118959"/>
            <a:ext cx="3170337" cy="480060"/>
          </a:xfrm>
          <a:prstGeom prst="rect">
            <a:avLst/>
          </a:prstGeom>
        </p:spPr>
        <p:txBody>
          <a:bodyPr vert="horz" lIns="95144" tIns="47573" rIns="95144" bIns="475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611" y="9118959"/>
            <a:ext cx="3170337" cy="480060"/>
          </a:xfrm>
          <a:prstGeom prst="rect">
            <a:avLst/>
          </a:prstGeom>
        </p:spPr>
        <p:txBody>
          <a:bodyPr vert="horz" lIns="95144" tIns="47573" rIns="95144" bIns="47573" rtlCol="0" anchor="b"/>
          <a:lstStyle>
            <a:lvl1pPr algn="r">
              <a:defRPr sz="1200"/>
            </a:lvl1pPr>
          </a:lstStyle>
          <a:p>
            <a:fld id="{6DCD718E-B8DA-4BC0-946E-EB87F279969D}" type="slidenum">
              <a:rPr lang="en-US" smtClean="0"/>
              <a:pPr/>
              <a:t>‹#›</a:t>
            </a:fld>
            <a:endParaRPr lang="en-US" dirty="0"/>
          </a:p>
        </p:txBody>
      </p:sp>
    </p:spTree>
    <p:extLst>
      <p:ext uri="{BB962C8B-B14F-4D97-AF65-F5344CB8AC3E}">
        <p14:creationId xmlns:p14="http://schemas.microsoft.com/office/powerpoint/2010/main" val="168702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8" tIns="48324" rIns="96648" bIns="48324"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8" tIns="48324" rIns="96648" bIns="48324" rtlCol="0"/>
          <a:lstStyle>
            <a:lvl1pPr algn="r">
              <a:defRPr sz="1200"/>
            </a:lvl1pPr>
          </a:lstStyle>
          <a:p>
            <a:fld id="{EDBC6FBA-7E90-438D-8C7D-CC010FD57D7A}" type="datetimeFigureOut">
              <a:rPr lang="en-US" smtClean="0"/>
              <a:pPr/>
              <a:t>2/20/2019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8" tIns="48324" rIns="96648"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8" tIns="48324" rIns="96648" bIns="48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8" tIns="48324" rIns="96648"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8" tIns="48324" rIns="96648" bIns="48324" rtlCol="0" anchor="b"/>
          <a:lstStyle>
            <a:lvl1pPr algn="r">
              <a:defRPr sz="1200"/>
            </a:lvl1pPr>
          </a:lstStyle>
          <a:p>
            <a:fld id="{93AF1055-CB92-40EF-BD09-A2225F1FCAC6}" type="slidenum">
              <a:rPr lang="en-US" smtClean="0"/>
              <a:pPr/>
              <a:t>‹#›</a:t>
            </a:fld>
            <a:endParaRPr lang="en-US" dirty="0"/>
          </a:p>
        </p:txBody>
      </p:sp>
    </p:spTree>
    <p:extLst>
      <p:ext uri="{BB962C8B-B14F-4D97-AF65-F5344CB8AC3E}">
        <p14:creationId xmlns:p14="http://schemas.microsoft.com/office/powerpoint/2010/main" val="411755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1</a:t>
            </a:fld>
            <a:endParaRPr lang="en-US" dirty="0"/>
          </a:p>
        </p:txBody>
      </p:sp>
    </p:spTree>
    <p:extLst>
      <p:ext uri="{BB962C8B-B14F-4D97-AF65-F5344CB8AC3E}">
        <p14:creationId xmlns:p14="http://schemas.microsoft.com/office/powerpoint/2010/main" val="349346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Educational Attainment</a:t>
            </a:r>
            <a:endParaRPr lang="en-US" dirty="0" smtClean="0"/>
          </a:p>
          <a:p>
            <a:endParaRPr lang="en-US" i="1" dirty="0" smtClean="0"/>
          </a:p>
          <a:p>
            <a:r>
              <a:rPr lang="en-US" i="1" dirty="0" smtClean="0"/>
              <a:t>67% started their college careers at OSUIT. </a:t>
            </a:r>
          </a:p>
          <a:p>
            <a:r>
              <a:rPr lang="en-US" i="1" dirty="0" smtClean="0"/>
              <a:t>64% indicated that their highest level of educational attainment is a high school diploma or GED, </a:t>
            </a:r>
          </a:p>
          <a:p>
            <a:r>
              <a:rPr lang="en-US" i="1" dirty="0" smtClean="0"/>
              <a:t>60% had completed fewer than 30 credit hours of college-level work,  </a:t>
            </a:r>
          </a:p>
          <a:p>
            <a:r>
              <a:rPr lang="en-US" i="1" dirty="0" smtClean="0"/>
              <a:t>24% reported having either a certificate or an associate degree, </a:t>
            </a:r>
          </a:p>
          <a:p>
            <a:r>
              <a:rPr lang="en-US" i="1" dirty="0" smtClean="0"/>
              <a:t>4% have earned a bachelor’s degree, and </a:t>
            </a:r>
          </a:p>
          <a:p>
            <a:r>
              <a:rPr lang="en-US" i="1" dirty="0" smtClean="0"/>
              <a:t>none (0%) have earned an advanced degree.</a:t>
            </a:r>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10</a:t>
            </a:fld>
            <a:endParaRPr lang="en-US" dirty="0"/>
          </a:p>
        </p:txBody>
      </p:sp>
    </p:spTree>
    <p:extLst>
      <p:ext uri="{BB962C8B-B14F-4D97-AF65-F5344CB8AC3E}">
        <p14:creationId xmlns:p14="http://schemas.microsoft.com/office/powerpoint/2010/main" val="176106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Goals</a:t>
            </a:r>
            <a:endParaRPr lang="en-US" dirty="0" smtClean="0"/>
          </a:p>
          <a:p>
            <a:r>
              <a:rPr lang="en-US" i="1" dirty="0" smtClean="0"/>
              <a:t>Students</a:t>
            </a:r>
            <a:r>
              <a:rPr lang="en-US" i="1" baseline="0" dirty="0" smtClean="0"/>
              <a:t> were asked to indicate their reasons or goals for attending this college; note that students could choose more than one primary and secondary goal. </a:t>
            </a:r>
          </a:p>
          <a:p>
            <a:endParaRPr lang="en-US" i="1" baseline="0" dirty="0" smtClean="0"/>
          </a:p>
          <a:p>
            <a:r>
              <a:rPr lang="en-US" i="1" baseline="0" dirty="0" smtClean="0"/>
              <a:t>66% of our student respondents indicated that completing a certificate program is a primary or secondary goal.</a:t>
            </a:r>
          </a:p>
          <a:p>
            <a:r>
              <a:rPr lang="en-US" i="1" baseline="0" dirty="0" smtClean="0"/>
              <a:t>For 88%, earning an associate degree is a goal.  </a:t>
            </a:r>
          </a:p>
          <a:p>
            <a:r>
              <a:rPr lang="en-US" i="1" baseline="0" dirty="0" smtClean="0"/>
              <a:t>For 53%, transferring to a 4-year institution is a goal. </a:t>
            </a:r>
          </a:p>
          <a:p>
            <a:r>
              <a:rPr lang="en-US" i="1" baseline="0" dirty="0" smtClean="0"/>
              <a:t>For 87%, obtaining or updating job-related skills is a goal.</a:t>
            </a:r>
          </a:p>
          <a:p>
            <a:r>
              <a:rPr lang="en-US" i="1" baseline="0" dirty="0" smtClean="0"/>
              <a:t>For 80%, self-improvement/personal enjoyment is also a goal. </a:t>
            </a:r>
          </a:p>
          <a:p>
            <a:r>
              <a:rPr lang="en-US" i="1" baseline="0" dirty="0" smtClean="0"/>
              <a:t>And, 39% indicated career change as a goal.</a:t>
            </a:r>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11</a:t>
            </a:fld>
            <a:endParaRPr lang="en-US" dirty="0"/>
          </a:p>
        </p:txBody>
      </p:sp>
    </p:spTree>
    <p:extLst>
      <p:ext uri="{BB962C8B-B14F-4D97-AF65-F5344CB8AC3E}">
        <p14:creationId xmlns:p14="http://schemas.microsoft.com/office/powerpoint/2010/main" val="22920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cs typeface="Arial" pitchFamily="34" charset="0"/>
              </a:rPr>
              <a:t>Now, for the benchmarks.</a:t>
            </a:r>
          </a:p>
          <a:p>
            <a:endParaRPr lang="en-US" dirty="0" smtClean="0">
              <a:latin typeface="+mn-lt"/>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12</a:t>
            </a:fld>
            <a:endParaRPr lang="en-US" dirty="0"/>
          </a:p>
        </p:txBody>
      </p:sp>
    </p:spTree>
    <p:extLst>
      <p:ext uri="{BB962C8B-B14F-4D97-AF65-F5344CB8AC3E}">
        <p14:creationId xmlns:p14="http://schemas.microsoft.com/office/powerpoint/2010/main" val="3170241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latin typeface="+mn-lt"/>
                <a:cs typeface="Arial" pitchFamily="34" charset="0"/>
              </a:rPr>
              <a:t>Benchmarks </a:t>
            </a:r>
            <a:r>
              <a:rPr lang="en-US" dirty="0">
                <a:latin typeface="+mn-lt"/>
                <a:cs typeface="Arial" pitchFamily="34" charset="0"/>
              </a:rPr>
              <a:t>are groups of conceptually related items that address key areas of student engagement. </a:t>
            </a:r>
            <a:r>
              <a:rPr lang="en-US" i="1" dirty="0">
                <a:latin typeface="+mn-lt"/>
                <a:cs typeface="Arial" pitchFamily="34" charset="0"/>
              </a:rPr>
              <a:t>CCSSE</a:t>
            </a:r>
            <a:r>
              <a:rPr lang="en-US" dirty="0">
                <a:latin typeface="+mn-lt"/>
                <a:cs typeface="Arial" pitchFamily="34" charset="0"/>
              </a:rPr>
              <a:t>’s five benchmarks </a:t>
            </a:r>
            <a:r>
              <a:rPr lang="en-US" dirty="0" smtClean="0">
                <a:latin typeface="+mn-lt"/>
                <a:cs typeface="Arial" pitchFamily="34" charset="0"/>
              </a:rPr>
              <a:t>are </a:t>
            </a:r>
            <a:r>
              <a:rPr lang="en-US" dirty="0">
                <a:latin typeface="+mn-lt"/>
                <a:cs typeface="Arial" pitchFamily="34" charset="0"/>
              </a:rPr>
              <a:t>areas that </a:t>
            </a:r>
            <a:r>
              <a:rPr lang="en-US" dirty="0" smtClean="0">
                <a:latin typeface="+mn-lt"/>
                <a:cs typeface="Arial" pitchFamily="34" charset="0"/>
              </a:rPr>
              <a:t>research </a:t>
            </a:r>
            <a:r>
              <a:rPr lang="en-US" dirty="0">
                <a:latin typeface="+mn-lt"/>
                <a:cs typeface="Arial" pitchFamily="34" charset="0"/>
              </a:rPr>
              <a:t>has shown to be important in quality educational </a:t>
            </a:r>
            <a:r>
              <a:rPr lang="en-US" dirty="0" smtClean="0">
                <a:latin typeface="+mn-lt"/>
                <a:cs typeface="Arial" pitchFamily="34" charset="0"/>
              </a:rPr>
              <a:t>practice and </a:t>
            </a:r>
            <a:r>
              <a:rPr lang="en-US" b="0" dirty="0" smtClean="0">
                <a:latin typeface="+mn-lt"/>
                <a:cs typeface="Arial" pitchFamily="34" charset="0"/>
              </a:rPr>
              <a:t>can help us recognize</a:t>
            </a:r>
            <a:r>
              <a:rPr lang="en-US" b="0" baseline="0" dirty="0" smtClean="0">
                <a:latin typeface="+mn-lt"/>
                <a:cs typeface="Arial" pitchFamily="34" charset="0"/>
              </a:rPr>
              <a:t> </a:t>
            </a:r>
            <a:r>
              <a:rPr lang="en-US" b="1" i="1" dirty="0" smtClean="0">
                <a:latin typeface="+mn-lt"/>
                <a:cs typeface="Arial" pitchFamily="34" charset="0"/>
              </a:rPr>
              <a:t>where are we now, compared with where we want to be.</a:t>
            </a:r>
            <a:r>
              <a:rPr lang="en-US" b="0" i="0" baseline="0" dirty="0" smtClean="0">
                <a:latin typeface="+mn-lt"/>
                <a:cs typeface="Arial" pitchFamily="34" charset="0"/>
              </a:rPr>
              <a:t>  </a:t>
            </a:r>
            <a:r>
              <a:rPr lang="en-US" dirty="0" smtClean="0">
                <a:latin typeface="+mn-lt"/>
                <a:cs typeface="Arial" pitchFamily="34" charset="0"/>
              </a:rPr>
              <a:t>These </a:t>
            </a:r>
            <a:r>
              <a:rPr lang="en-US" dirty="0">
                <a:latin typeface="+mn-lt"/>
                <a:cs typeface="Arial" pitchFamily="34" charset="0"/>
              </a:rPr>
              <a:t>benchmarks </a:t>
            </a:r>
            <a:r>
              <a:rPr lang="en-US" dirty="0" smtClean="0">
                <a:latin typeface="+mn-lt"/>
                <a:cs typeface="Arial" pitchFamily="34" charset="0"/>
              </a:rPr>
              <a:t>are:</a:t>
            </a:r>
            <a:r>
              <a:rPr lang="en-US" b="0" dirty="0" smtClean="0">
                <a:latin typeface="+mn-lt"/>
                <a:cs typeface="Arial" pitchFamily="34" charset="0"/>
              </a:rPr>
              <a:t> </a:t>
            </a:r>
          </a:p>
          <a:p>
            <a:pPr defTabSz="948507">
              <a:defRPr/>
            </a:pPr>
            <a:r>
              <a:rPr lang="en-US" b="0" dirty="0" smtClean="0">
                <a:latin typeface="+mn-lt"/>
                <a:cs typeface="Arial" pitchFamily="34" charset="0"/>
              </a:rPr>
              <a:t>active </a:t>
            </a:r>
            <a:r>
              <a:rPr lang="en-US" b="0" dirty="0">
                <a:latin typeface="+mn-lt"/>
                <a:cs typeface="Arial" pitchFamily="34" charset="0"/>
              </a:rPr>
              <a:t>and collaborative learning, </a:t>
            </a:r>
            <a:endParaRPr lang="en-US" b="0" dirty="0" smtClean="0">
              <a:latin typeface="+mn-lt"/>
              <a:cs typeface="Arial" pitchFamily="34" charset="0"/>
            </a:endParaRPr>
          </a:p>
          <a:p>
            <a:pPr defTabSz="948507">
              <a:defRPr/>
            </a:pPr>
            <a:r>
              <a:rPr lang="en-US" b="0" dirty="0" smtClean="0">
                <a:latin typeface="+mn-lt"/>
                <a:cs typeface="Arial" pitchFamily="34" charset="0"/>
              </a:rPr>
              <a:t>student </a:t>
            </a:r>
            <a:r>
              <a:rPr lang="en-US" b="0" dirty="0">
                <a:latin typeface="+mn-lt"/>
                <a:cs typeface="Arial" pitchFamily="34" charset="0"/>
              </a:rPr>
              <a:t>effort, </a:t>
            </a:r>
            <a:endParaRPr lang="en-US" b="0" dirty="0" smtClean="0">
              <a:latin typeface="+mn-lt"/>
              <a:cs typeface="Arial" pitchFamily="34" charset="0"/>
            </a:endParaRPr>
          </a:p>
          <a:p>
            <a:pPr defTabSz="948507">
              <a:defRPr/>
            </a:pPr>
            <a:r>
              <a:rPr lang="en-US" b="0" dirty="0" smtClean="0">
                <a:latin typeface="+mn-lt"/>
                <a:cs typeface="Arial" pitchFamily="34" charset="0"/>
              </a:rPr>
              <a:t>academic </a:t>
            </a:r>
            <a:r>
              <a:rPr lang="en-US" b="0" dirty="0">
                <a:latin typeface="+mn-lt"/>
                <a:cs typeface="Arial" pitchFamily="34" charset="0"/>
              </a:rPr>
              <a:t>challenge, </a:t>
            </a:r>
            <a:endParaRPr lang="en-US" b="0" dirty="0" smtClean="0">
              <a:latin typeface="+mn-lt"/>
              <a:cs typeface="Arial" pitchFamily="34" charset="0"/>
            </a:endParaRPr>
          </a:p>
          <a:p>
            <a:pPr defTabSz="948507">
              <a:defRPr/>
            </a:pPr>
            <a:r>
              <a:rPr lang="en-US" b="0" dirty="0" smtClean="0">
                <a:latin typeface="+mn-lt"/>
                <a:cs typeface="Arial" pitchFamily="34" charset="0"/>
              </a:rPr>
              <a:t>student-faculty </a:t>
            </a:r>
            <a:r>
              <a:rPr lang="en-US" b="0" dirty="0">
                <a:latin typeface="+mn-lt"/>
                <a:cs typeface="Arial" pitchFamily="34" charset="0"/>
              </a:rPr>
              <a:t>interaction, and </a:t>
            </a:r>
            <a:endParaRPr lang="en-US" b="0" dirty="0" smtClean="0">
              <a:latin typeface="+mn-lt"/>
              <a:cs typeface="Arial" pitchFamily="34" charset="0"/>
            </a:endParaRPr>
          </a:p>
          <a:p>
            <a:pPr defTabSz="948507">
              <a:defRPr/>
            </a:pPr>
            <a:r>
              <a:rPr lang="en-US" b="0" dirty="0" smtClean="0">
                <a:latin typeface="+mn-lt"/>
                <a:cs typeface="Arial" pitchFamily="34" charset="0"/>
              </a:rPr>
              <a:t>support </a:t>
            </a:r>
            <a:r>
              <a:rPr lang="en-US" b="0" dirty="0">
                <a:latin typeface="+mn-lt"/>
                <a:cs typeface="Arial" pitchFamily="34" charset="0"/>
              </a:rPr>
              <a:t>for learners</a:t>
            </a:r>
            <a:r>
              <a:rPr lang="en-US" b="0" dirty="0" smtClean="0">
                <a:latin typeface="+mn-lt"/>
                <a:cs typeface="Arial" pitchFamily="34" charset="0"/>
              </a:rPr>
              <a:t>. </a:t>
            </a:r>
          </a:p>
          <a:p>
            <a:endParaRPr lang="en-US" b="0" dirty="0" smtClean="0">
              <a:latin typeface="+mn-lt"/>
              <a:cs typeface="Arial" pitchFamily="34" charset="0"/>
            </a:endParaRPr>
          </a:p>
          <a:p>
            <a:r>
              <a:rPr lang="en-US" dirty="0" smtClean="0">
                <a:latin typeface="+mn-lt"/>
              </a:rPr>
              <a:t>Stop narrative ****************************</a:t>
            </a:r>
          </a:p>
          <a:p>
            <a:r>
              <a:rPr lang="en-US" b="1" i="1" baseline="0" dirty="0" smtClean="0">
                <a:latin typeface="+mn-lt"/>
                <a:cs typeface="Arial" pitchFamily="34" charset="0"/>
              </a:rPr>
              <a:t>If the question comes up: </a:t>
            </a:r>
            <a:r>
              <a:rPr lang="en-US" baseline="0" dirty="0" smtClean="0">
                <a:latin typeface="+mn-lt"/>
                <a:cs typeface="Arial" pitchFamily="34" charset="0"/>
              </a:rPr>
              <a:t>Benchmark scores are standardized so the mean is 50 and the standard deviation is 25 (SD of 25 ensures that over 95% of scores fall between zero and 100).</a:t>
            </a:r>
          </a:p>
          <a:p>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13</a:t>
            </a:fld>
            <a:endParaRPr lang="en-US" dirty="0"/>
          </a:p>
        </p:txBody>
      </p:sp>
    </p:spTree>
    <p:extLst>
      <p:ext uri="{BB962C8B-B14F-4D97-AF65-F5344CB8AC3E}">
        <p14:creationId xmlns:p14="http://schemas.microsoft.com/office/powerpoint/2010/main" val="2212317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Students learn more when they can actively apply what they’re learning in various settings, </a:t>
            </a:r>
            <a:r>
              <a:rPr lang="en-US" b="1" dirty="0"/>
              <a:t>starting with class participation: asking questions, engaging in discussion, and making presentations</a:t>
            </a:r>
            <a:r>
              <a:rPr lang="en-US" dirty="0"/>
              <a:t>. </a:t>
            </a:r>
          </a:p>
          <a:p>
            <a:endParaRPr lang="en-US" dirty="0"/>
          </a:p>
          <a:p>
            <a:r>
              <a:rPr lang="en-US" dirty="0"/>
              <a:t>Through </a:t>
            </a:r>
            <a:r>
              <a:rPr lang="en-US" b="1" dirty="0"/>
              <a:t>collaboration</a:t>
            </a:r>
            <a:r>
              <a:rPr lang="en-US" dirty="0"/>
              <a:t> with others, students develop valuable skills that prepare them to deal with the kinds of situations and problems they will encounter in the real world. </a:t>
            </a:r>
          </a:p>
          <a:p>
            <a:endParaRPr lang="en-US" dirty="0"/>
          </a:p>
          <a:p>
            <a:r>
              <a:rPr lang="en-US" dirty="0" smtClean="0">
                <a:latin typeface="+mn-lt"/>
              </a:rPr>
              <a:t>Stop narrative </a:t>
            </a:r>
            <a:r>
              <a:rPr lang="en-US" dirty="0"/>
              <a:t>*******************************************************************</a:t>
            </a:r>
          </a:p>
          <a:p>
            <a:r>
              <a:rPr lang="en-US" i="1" dirty="0"/>
              <a:t>The following seven survey items contribute to this benchmark:</a:t>
            </a:r>
          </a:p>
          <a:p>
            <a:r>
              <a:rPr lang="en-US" i="1" dirty="0"/>
              <a:t>During the current school year, how often have you: </a:t>
            </a:r>
            <a:endParaRPr lang="en-US" dirty="0"/>
          </a:p>
          <a:p>
            <a:pPr lvl="1"/>
            <a:r>
              <a:rPr lang="en-US" i="1" dirty="0"/>
              <a:t>Asked questions in class or contributed to class discussions (#4a) </a:t>
            </a:r>
            <a:endParaRPr lang="en-US" dirty="0"/>
          </a:p>
          <a:p>
            <a:pPr lvl="1"/>
            <a:r>
              <a:rPr lang="en-US" i="1" dirty="0"/>
              <a:t>Made a class presentation (#4b) </a:t>
            </a:r>
            <a:endParaRPr lang="en-US" dirty="0"/>
          </a:p>
          <a:p>
            <a:pPr lvl="1"/>
            <a:r>
              <a:rPr lang="en-US" i="1" dirty="0"/>
              <a:t>Worked with other students on projects during class (#4f) </a:t>
            </a:r>
            <a:endParaRPr lang="en-US" dirty="0"/>
          </a:p>
          <a:p>
            <a:pPr lvl="1"/>
            <a:r>
              <a:rPr lang="en-US" i="1" dirty="0"/>
              <a:t>Worked with classmates outside of class to prepare class assignments (#4g) </a:t>
            </a:r>
            <a:endParaRPr lang="en-US" dirty="0"/>
          </a:p>
          <a:p>
            <a:pPr lvl="1"/>
            <a:r>
              <a:rPr lang="en-US" i="1" dirty="0"/>
              <a:t>Tutored or taught other students (paid or voluntary) (#4h) </a:t>
            </a:r>
            <a:endParaRPr lang="en-US" dirty="0"/>
          </a:p>
          <a:p>
            <a:pPr lvl="1"/>
            <a:r>
              <a:rPr lang="en-US" i="1" dirty="0"/>
              <a:t>Participated in a community-based project as a part of a regular course (#4i) </a:t>
            </a:r>
            <a:endParaRPr lang="en-US" dirty="0"/>
          </a:p>
          <a:p>
            <a:pPr lvl="1"/>
            <a:r>
              <a:rPr lang="en-US" i="1" dirty="0"/>
              <a:t>Discussed ideas from your readings or classes with others outside of class (students, family members, co-workers, etc.) (#4r)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14</a:t>
            </a:fld>
            <a:endParaRPr lang="en-US" dirty="0"/>
          </a:p>
        </p:txBody>
      </p:sp>
    </p:spTree>
    <p:extLst>
      <p:ext uri="{BB962C8B-B14F-4D97-AF65-F5344CB8AC3E}">
        <p14:creationId xmlns:p14="http://schemas.microsoft.com/office/powerpoint/2010/main" val="491292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Tutoring classmates or engaging in community-based projects as part of their coursework is less common, though about a third of the students reported doing so at times.  Students </a:t>
            </a:r>
            <a:r>
              <a:rPr lang="en-US" b="1" i="1" dirty="0"/>
              <a:t>are</a:t>
            </a:r>
            <a:r>
              <a:rPr lang="en-US" dirty="0"/>
              <a:t> discussing ideas from class with others outside of the classroom, and that can help them integrate what they’ve learned.</a:t>
            </a:r>
          </a:p>
          <a:p>
            <a:endParaRPr lang="en-US" dirty="0" smtClean="0">
              <a:latin typeface="+mn-lt"/>
            </a:endParaRPr>
          </a:p>
          <a:p>
            <a:r>
              <a:rPr lang="en-US" dirty="0" smtClean="0">
                <a:latin typeface="+mn-lt"/>
              </a:rPr>
              <a:t>Stop narrative </a:t>
            </a:r>
            <a:r>
              <a:rPr lang="en-US" dirty="0"/>
              <a:t>*******************************************************************</a:t>
            </a:r>
          </a:p>
          <a:p>
            <a:r>
              <a:rPr lang="en-US" i="1" dirty="0"/>
              <a:t>The following seven survey items contribute to this benchmark:</a:t>
            </a:r>
          </a:p>
          <a:p>
            <a:r>
              <a:rPr lang="en-US" i="1" dirty="0"/>
              <a:t>During the current school year, how often have you: </a:t>
            </a:r>
            <a:endParaRPr lang="en-US" dirty="0"/>
          </a:p>
          <a:p>
            <a:pPr lvl="1"/>
            <a:r>
              <a:rPr lang="en-US" i="1" dirty="0"/>
              <a:t>Asked questions in class or contributed to class discussions (#4a) </a:t>
            </a:r>
            <a:endParaRPr lang="en-US" dirty="0"/>
          </a:p>
          <a:p>
            <a:pPr lvl="1"/>
            <a:r>
              <a:rPr lang="en-US" i="1" dirty="0"/>
              <a:t>Made a class presentation (#4b) </a:t>
            </a:r>
            <a:endParaRPr lang="en-US" dirty="0"/>
          </a:p>
          <a:p>
            <a:pPr lvl="1"/>
            <a:r>
              <a:rPr lang="en-US" i="1" dirty="0"/>
              <a:t>Worked with other students on projects during class (#4f) </a:t>
            </a:r>
            <a:endParaRPr lang="en-US" dirty="0"/>
          </a:p>
          <a:p>
            <a:pPr lvl="1"/>
            <a:r>
              <a:rPr lang="en-US" i="1" dirty="0"/>
              <a:t>Worked with classmates outside of class to prepare class assignments (#4g) </a:t>
            </a:r>
            <a:endParaRPr lang="en-US" dirty="0"/>
          </a:p>
          <a:p>
            <a:pPr lvl="1"/>
            <a:r>
              <a:rPr lang="en-US" i="1" dirty="0"/>
              <a:t>Tutored or taught other students (paid or voluntary) (#4h) </a:t>
            </a:r>
            <a:endParaRPr lang="en-US" dirty="0"/>
          </a:p>
          <a:p>
            <a:pPr lvl="1"/>
            <a:r>
              <a:rPr lang="en-US" i="1" dirty="0"/>
              <a:t>Participated in a community-based project as a part of a regular course (#4i) </a:t>
            </a:r>
            <a:endParaRPr lang="en-US" dirty="0"/>
          </a:p>
          <a:p>
            <a:pPr lvl="1"/>
            <a:r>
              <a:rPr lang="en-US" i="1" dirty="0"/>
              <a:t>Discussed ideas from your readings or classes with others outside of class (students, family members, co-workers, etc.) (#4r)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15</a:t>
            </a:fld>
            <a:endParaRPr lang="en-US" dirty="0"/>
          </a:p>
        </p:txBody>
      </p:sp>
    </p:spTree>
    <p:extLst>
      <p:ext uri="{BB962C8B-B14F-4D97-AF65-F5344CB8AC3E}">
        <p14:creationId xmlns:p14="http://schemas.microsoft.com/office/powerpoint/2010/main" val="2158975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a:t>There are a number of ways students can apply themselves to the learning process. For example, “Time on task” is a key variable.  So, w</a:t>
            </a:r>
            <a:r>
              <a:rPr lang="en-US" dirty="0" smtClean="0">
                <a:latin typeface="+mn-lt"/>
              </a:rPr>
              <a:t>e asked </a:t>
            </a:r>
            <a:r>
              <a:rPr lang="en-US" b="1" i="1" dirty="0" smtClean="0">
                <a:latin typeface="+mn-lt"/>
              </a:rPr>
              <a:t>how</a:t>
            </a:r>
            <a:r>
              <a:rPr lang="en-US" b="1" i="1" baseline="0" dirty="0" smtClean="0">
                <a:latin typeface="+mn-lt"/>
              </a:rPr>
              <a:t> much time </a:t>
            </a:r>
            <a:r>
              <a:rPr lang="en-US" baseline="0" dirty="0" smtClean="0">
                <a:latin typeface="+mn-lt"/>
              </a:rPr>
              <a:t>students spend preparing for class.  About 15 students admitted to never preparing for class.  43% spend between 1-5 hours per week on study, homework, and the like.</a:t>
            </a:r>
          </a:p>
          <a:p>
            <a:pPr defTabSz="948507">
              <a:defRPr/>
            </a:pPr>
            <a:endParaRPr lang="en-US" baseline="0" dirty="0" smtClean="0">
              <a:latin typeface="+mn-lt"/>
            </a:endParaRPr>
          </a:p>
          <a:p>
            <a:r>
              <a:rPr lang="en-US" dirty="0" smtClean="0">
                <a:latin typeface="+mn-lt"/>
              </a:rPr>
              <a:t>Stop narrative </a:t>
            </a:r>
            <a:r>
              <a:rPr lang="en-US" dirty="0"/>
              <a:t>****************************************************</a:t>
            </a:r>
          </a:p>
          <a:p>
            <a:r>
              <a:rPr lang="en-US" i="1" dirty="0"/>
              <a:t>Eight survey items indicate how frequently students engage in a number of activities important to their learning and success are associated with this benchmark. They are: </a:t>
            </a:r>
            <a:br>
              <a:rPr lang="en-US" i="1" dirty="0"/>
            </a:br>
            <a:r>
              <a:rPr lang="en-US" i="1" dirty="0"/>
              <a:t>During the current school year, how often have you: </a:t>
            </a:r>
          </a:p>
          <a:p>
            <a:pPr marL="190290" lvl="1" indent="-190290">
              <a:buFont typeface="Arial" pitchFamily="34" charset="0"/>
              <a:buChar char="•"/>
            </a:pPr>
            <a:r>
              <a:rPr lang="en-US" i="1" dirty="0"/>
              <a:t>Prepared two or more drafts of a paper or assignment before turning it in (#4c) </a:t>
            </a:r>
          </a:p>
          <a:p>
            <a:pPr marL="190290" lvl="1" indent="-190290">
              <a:buFont typeface="Arial" pitchFamily="34" charset="0"/>
              <a:buChar char="•"/>
            </a:pPr>
            <a:r>
              <a:rPr lang="en-US" i="1" dirty="0"/>
              <a:t>Worked on a paper or project that required integrating ideas or information from various sources (#4d) </a:t>
            </a:r>
          </a:p>
          <a:p>
            <a:pPr marL="190290" lvl="1" indent="-190290">
              <a:buFont typeface="Arial" pitchFamily="34" charset="0"/>
              <a:buChar char="•"/>
            </a:pPr>
            <a:r>
              <a:rPr lang="en-US" i="1" dirty="0"/>
              <a:t>Come to class without completing readings or assignments  (#4e) </a:t>
            </a:r>
          </a:p>
          <a:p>
            <a:pPr marL="190290" lvl="1" indent="-190290">
              <a:buFont typeface="Arial" pitchFamily="34" charset="0"/>
              <a:buChar char="•"/>
            </a:pPr>
            <a:r>
              <a:rPr lang="en-US" i="1" dirty="0"/>
              <a:t>Used peer or other tutoring services (#13d) </a:t>
            </a:r>
          </a:p>
          <a:p>
            <a:pPr marL="190290" lvl="1" indent="-190290">
              <a:buFont typeface="Arial" pitchFamily="34" charset="0"/>
              <a:buChar char="•"/>
            </a:pPr>
            <a:r>
              <a:rPr lang="en-US" i="1" dirty="0"/>
              <a:t>Used skill labs (#13e) </a:t>
            </a:r>
          </a:p>
          <a:p>
            <a:pPr marL="190290" lvl="1" indent="-190290">
              <a:buFont typeface="Arial" pitchFamily="34" charset="0"/>
              <a:buChar char="•"/>
            </a:pPr>
            <a:r>
              <a:rPr lang="en-US" i="1" dirty="0"/>
              <a:t>Used a computer lab (#13h) </a:t>
            </a:r>
          </a:p>
          <a:p>
            <a:r>
              <a:rPr lang="en-US" i="1" dirty="0"/>
              <a:t>During the current school year: </a:t>
            </a:r>
          </a:p>
          <a:p>
            <a:pPr marL="190290" lvl="1" indent="-190290">
              <a:buFont typeface="Arial" pitchFamily="34" charset="0"/>
              <a:buChar char="•"/>
            </a:pPr>
            <a:r>
              <a:rPr lang="en-US" i="1" dirty="0"/>
              <a:t>How many books did you read on your own (not assigned) for personal enjoyment or academic enrichment (#6b) </a:t>
            </a:r>
          </a:p>
          <a:p>
            <a:pPr marL="190290" lvl="1" indent="-190290">
              <a:buFont typeface="Arial" pitchFamily="34" charset="0"/>
              <a:buChar char="•"/>
            </a:pPr>
            <a:r>
              <a:rPr lang="en-US" i="1" dirty="0"/>
              <a:t>How many hours did you spend in a typical week preparing for class (studying, reading, writing, rehearsing, or other activities related to your program) (#10a)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16</a:t>
            </a:fld>
            <a:endParaRPr lang="en-US" dirty="0"/>
          </a:p>
        </p:txBody>
      </p:sp>
    </p:spTree>
    <p:extLst>
      <p:ext uri="{BB962C8B-B14F-4D97-AF65-F5344CB8AC3E}">
        <p14:creationId xmlns:p14="http://schemas.microsoft.com/office/powerpoint/2010/main" val="2200888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a:t>We asked how often the students worked on projects (60% often or very often). </a:t>
            </a:r>
          </a:p>
          <a:p>
            <a:pPr defTabSz="948507">
              <a:defRPr/>
            </a:pPr>
            <a:r>
              <a:rPr lang="en-US" dirty="0"/>
              <a:t>Conversely, we asked how often they came to class </a:t>
            </a:r>
            <a:r>
              <a:rPr lang="en-US" b="1" i="1" dirty="0"/>
              <a:t>without doing their readings or assignments </a:t>
            </a:r>
            <a:r>
              <a:rPr lang="en-US" dirty="0"/>
              <a:t>(12% often or very often).</a:t>
            </a:r>
          </a:p>
          <a:p>
            <a:endParaRPr lang="en-US" dirty="0" smtClean="0">
              <a:latin typeface="+mn-lt"/>
            </a:endParaRPr>
          </a:p>
          <a:p>
            <a:r>
              <a:rPr lang="en-US" dirty="0" smtClean="0">
                <a:latin typeface="+mn-lt"/>
              </a:rPr>
              <a:t>Stop narrative </a:t>
            </a:r>
            <a:r>
              <a:rPr lang="en-US" dirty="0"/>
              <a:t>********************************************</a:t>
            </a:r>
          </a:p>
          <a:p>
            <a:r>
              <a:rPr lang="en-US" i="1" dirty="0"/>
              <a:t>Eight survey items indicate how frequently students engage in a number of activities important to their learning and success are associated with this benchmark. They are: </a:t>
            </a:r>
            <a:br>
              <a:rPr lang="en-US" i="1" dirty="0"/>
            </a:br>
            <a:r>
              <a:rPr lang="en-US" i="1" dirty="0"/>
              <a:t>During the current school year, how often have you: </a:t>
            </a:r>
          </a:p>
          <a:p>
            <a:pPr marL="190290" lvl="1" indent="-190290">
              <a:buFont typeface="Arial" pitchFamily="34" charset="0"/>
              <a:buChar char="•"/>
            </a:pPr>
            <a:r>
              <a:rPr lang="en-US" i="1" dirty="0"/>
              <a:t>Prepared two or more drafts of a paper or assignment before turning it in (#4c) </a:t>
            </a:r>
          </a:p>
          <a:p>
            <a:pPr marL="190290" lvl="1" indent="-190290">
              <a:buFont typeface="Arial" pitchFamily="34" charset="0"/>
              <a:buChar char="•"/>
            </a:pPr>
            <a:r>
              <a:rPr lang="en-US" i="1" dirty="0"/>
              <a:t>Worked on a paper or project that required integrating ideas or information from various sources (#4d) </a:t>
            </a:r>
          </a:p>
          <a:p>
            <a:pPr marL="190290" lvl="1" indent="-190290">
              <a:buFont typeface="Arial" pitchFamily="34" charset="0"/>
              <a:buChar char="•"/>
            </a:pPr>
            <a:r>
              <a:rPr lang="en-US" i="1" dirty="0"/>
              <a:t>Come to class without completing readings or assignments  (#4e) </a:t>
            </a:r>
          </a:p>
          <a:p>
            <a:pPr marL="190290" lvl="1" indent="-190290">
              <a:buFont typeface="Arial" pitchFamily="34" charset="0"/>
              <a:buChar char="•"/>
            </a:pPr>
            <a:r>
              <a:rPr lang="en-US" i="1" dirty="0"/>
              <a:t>Used peer or other tutoring services (#13d) </a:t>
            </a:r>
          </a:p>
          <a:p>
            <a:pPr marL="190290" lvl="1" indent="-190290">
              <a:buFont typeface="Arial" pitchFamily="34" charset="0"/>
              <a:buChar char="•"/>
            </a:pPr>
            <a:r>
              <a:rPr lang="en-US" i="1" dirty="0"/>
              <a:t>Used skill labs (#13e) </a:t>
            </a:r>
          </a:p>
          <a:p>
            <a:pPr marL="190290" lvl="1" indent="-190290">
              <a:buFont typeface="Arial" pitchFamily="34" charset="0"/>
              <a:buChar char="•"/>
            </a:pPr>
            <a:r>
              <a:rPr lang="en-US" i="1" dirty="0"/>
              <a:t>Used a computer lab (#13h) </a:t>
            </a:r>
          </a:p>
          <a:p>
            <a:r>
              <a:rPr lang="en-US" i="1" dirty="0"/>
              <a:t>During the current school year: </a:t>
            </a:r>
          </a:p>
          <a:p>
            <a:pPr marL="190290" lvl="1" indent="-190290">
              <a:buFont typeface="Arial" pitchFamily="34" charset="0"/>
              <a:buChar char="•"/>
            </a:pPr>
            <a:r>
              <a:rPr lang="en-US" i="1" dirty="0"/>
              <a:t>How many books did you read on your own (not assigned) for personal enjoyment or academic enrichment (#6b) </a:t>
            </a:r>
          </a:p>
          <a:p>
            <a:pPr marL="190290" lvl="1" indent="-190290">
              <a:buFont typeface="Arial" pitchFamily="34" charset="0"/>
              <a:buChar char="•"/>
            </a:pPr>
            <a:r>
              <a:rPr lang="en-US" i="1" dirty="0"/>
              <a:t>How many hours did you spend in a typical week preparing for class (studying, reading, writing, rehearsing, or other activities related to your program) (#10a)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17</a:t>
            </a:fld>
            <a:endParaRPr lang="en-US" dirty="0"/>
          </a:p>
        </p:txBody>
      </p:sp>
    </p:spTree>
    <p:extLst>
      <p:ext uri="{BB962C8B-B14F-4D97-AF65-F5344CB8AC3E}">
        <p14:creationId xmlns:p14="http://schemas.microsoft.com/office/powerpoint/2010/main" val="3751554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Challenging intellectual and creative work is central to student learning and collegiate quality. </a:t>
            </a:r>
          </a:p>
          <a:p>
            <a:pPr defTabSz="951448">
              <a:defRPr/>
            </a:pPr>
            <a:r>
              <a:rPr lang="en-US" dirty="0"/>
              <a:t>Students report learning more when they are challenged to apply what they’ve learned in class to new situations. </a:t>
            </a:r>
          </a:p>
          <a:p>
            <a:pPr defTabSz="951448">
              <a:defRPr/>
            </a:pPr>
            <a:endParaRPr lang="en-US" dirty="0"/>
          </a:p>
          <a:p>
            <a:pPr defTabSz="951448">
              <a:defRPr/>
            </a:pPr>
            <a:r>
              <a:rPr lang="en-US" dirty="0"/>
              <a:t>We asked how challenging the exams were in their classes.  From “Extremely easy” to “Extremely challenging’ on a 7-pt scale, most lean toward the upper half on the challenge scale.</a:t>
            </a:r>
          </a:p>
          <a:p>
            <a:pPr defTabSz="951448">
              <a:defRPr/>
            </a:pPr>
            <a:endParaRPr lang="en-US" dirty="0"/>
          </a:p>
          <a:p>
            <a:pPr defTabSz="951448">
              <a:defRPr/>
            </a:pPr>
            <a:r>
              <a:rPr lang="en-US" dirty="0" smtClean="0">
                <a:latin typeface="+mn-lt"/>
              </a:rPr>
              <a:t>Stop narrative </a:t>
            </a:r>
            <a:r>
              <a:rPr lang="en-US" dirty="0"/>
              <a:t>*********************************************************************</a:t>
            </a:r>
            <a:endParaRPr lang="en-US" i="1" dirty="0"/>
          </a:p>
          <a:p>
            <a:r>
              <a:rPr lang="en-US" i="1" dirty="0"/>
              <a:t>Ten survey items address the nature and amount of assigned academic work, the complexity of cognitive tasks presented to students, and the standards faculty members use to evaluate student performance. They are: </a:t>
            </a:r>
          </a:p>
          <a:p>
            <a:r>
              <a:rPr lang="en-US" i="1" dirty="0"/>
              <a:t>During the current school year, how often have you: </a:t>
            </a:r>
          </a:p>
          <a:p>
            <a:pPr marL="190290" lvl="1" indent="-190290">
              <a:buFont typeface="Arial" pitchFamily="34" charset="0"/>
              <a:buChar char="•"/>
            </a:pPr>
            <a:r>
              <a:rPr lang="en-US" i="1" dirty="0"/>
              <a:t>Worked harder than you thought you could to meet an instructor’s standards or expectations (#4p) </a:t>
            </a:r>
          </a:p>
          <a:p>
            <a:pPr>
              <a:buFont typeface="Arial" pitchFamily="34" charset="0"/>
              <a:buNone/>
            </a:pPr>
            <a:r>
              <a:rPr lang="en-US" i="1" dirty="0"/>
              <a:t>How much does your coursework at this college emphasize: </a:t>
            </a:r>
          </a:p>
          <a:p>
            <a:pPr marL="190290" lvl="1" indent="-190290">
              <a:buFont typeface="Arial" pitchFamily="34" charset="0"/>
              <a:buChar char="•"/>
            </a:pPr>
            <a:r>
              <a:rPr lang="en-US" i="1" dirty="0"/>
              <a:t>Analyzing the basic elements of an idea, experience, or theory (#5b) </a:t>
            </a:r>
          </a:p>
          <a:p>
            <a:pPr marL="190290" lvl="1" indent="-190290">
              <a:buFont typeface="Arial" pitchFamily="34" charset="0"/>
              <a:buChar char="•"/>
            </a:pPr>
            <a:r>
              <a:rPr lang="en-US" i="1" dirty="0"/>
              <a:t>Synthesizing and organizing ideas, information, or experiences in new ways (#5c) </a:t>
            </a:r>
          </a:p>
          <a:p>
            <a:pPr marL="190290" lvl="1" indent="-190290">
              <a:buFont typeface="Arial" pitchFamily="34" charset="0"/>
              <a:buChar char="•"/>
            </a:pPr>
            <a:r>
              <a:rPr lang="en-US" i="1" dirty="0"/>
              <a:t>Making judgments about the value or soundness of information, arguments, or methods (#5d) </a:t>
            </a:r>
          </a:p>
          <a:p>
            <a:pPr marL="190290" lvl="1" indent="-190290">
              <a:buFont typeface="Arial" pitchFamily="34" charset="0"/>
              <a:buChar char="•"/>
            </a:pPr>
            <a:r>
              <a:rPr lang="en-US" i="1" dirty="0"/>
              <a:t>Applying theories or concepts to practical problems or in new situations (#5e) </a:t>
            </a:r>
          </a:p>
          <a:p>
            <a:pPr marL="190290" lvl="1" indent="-190290">
              <a:buFont typeface="Arial" pitchFamily="34" charset="0"/>
              <a:buChar char="•"/>
            </a:pPr>
            <a:r>
              <a:rPr lang="en-US" i="1" dirty="0"/>
              <a:t>Using information you have read or heard to perform a new skill (#5f) </a:t>
            </a:r>
          </a:p>
          <a:p>
            <a:endParaRPr lang="en-US" i="1" dirty="0"/>
          </a:p>
          <a:p>
            <a:r>
              <a:rPr lang="en-US" i="1" dirty="0"/>
              <a:t>During the current school year: </a:t>
            </a:r>
          </a:p>
          <a:p>
            <a:pPr marL="190290" lvl="1" indent="-190290">
              <a:buFont typeface="Arial" pitchFamily="34" charset="0"/>
              <a:buChar char="•"/>
            </a:pPr>
            <a:r>
              <a:rPr lang="en-US" i="1" dirty="0"/>
              <a:t>How many assigned textbooks, manuals, books, or book-length packs of course readings did you read (#6a) </a:t>
            </a:r>
          </a:p>
          <a:p>
            <a:pPr marL="190290" lvl="1" indent="-190290">
              <a:buFont typeface="Arial" pitchFamily="34" charset="0"/>
              <a:buChar char="•"/>
            </a:pPr>
            <a:r>
              <a:rPr lang="en-US" i="1" dirty="0"/>
              <a:t>How many papers or reports of any length did you write (#6c) </a:t>
            </a:r>
          </a:p>
          <a:p>
            <a:pPr marL="190290" lvl="1" indent="-190290">
              <a:buFont typeface="Arial" pitchFamily="34" charset="0"/>
              <a:buChar char="•"/>
            </a:pPr>
            <a:r>
              <a:rPr lang="en-US" i="1" dirty="0"/>
              <a:t>To what extent have your examinations challenged you to do your best work (#7) </a:t>
            </a:r>
          </a:p>
          <a:p>
            <a:pPr>
              <a:buFont typeface="Arial" pitchFamily="34" charset="0"/>
              <a:buNone/>
            </a:pPr>
            <a:endParaRPr lang="en-US" i="1" dirty="0"/>
          </a:p>
          <a:p>
            <a:pPr>
              <a:buFont typeface="Arial" pitchFamily="34" charset="0"/>
              <a:buNone/>
            </a:pPr>
            <a:r>
              <a:rPr lang="en-US" i="1" dirty="0"/>
              <a:t>How much does this college emphasize: </a:t>
            </a:r>
          </a:p>
          <a:p>
            <a:pPr marL="190290" lvl="1" indent="-190290">
              <a:buFont typeface="Arial" pitchFamily="34" charset="0"/>
              <a:buChar char="•"/>
            </a:pPr>
            <a:r>
              <a:rPr lang="en-US" i="1" dirty="0"/>
              <a:t>Encouraging you to spend significant amounts of time studying (#9a) </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18</a:t>
            </a:fld>
            <a:endParaRPr lang="en-US" dirty="0"/>
          </a:p>
        </p:txBody>
      </p:sp>
    </p:spTree>
    <p:extLst>
      <p:ext uri="{BB962C8B-B14F-4D97-AF65-F5344CB8AC3E}">
        <p14:creationId xmlns:p14="http://schemas.microsoft.com/office/powerpoint/2010/main" val="980789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asked: How often did you work </a:t>
            </a:r>
            <a:r>
              <a:rPr lang="en-US" b="1" i="1" dirty="0" smtClean="0"/>
              <a:t>harder than you thought you could </a:t>
            </a:r>
            <a:r>
              <a:rPr lang="en-US" dirty="0" smtClean="0"/>
              <a:t>to meet an instructor’s standards or expectations?  Most responded</a:t>
            </a:r>
            <a:r>
              <a:rPr lang="en-US" baseline="0" dirty="0" smtClean="0"/>
              <a:t> with “Sometimes” or “Often”.</a:t>
            </a:r>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19</a:t>
            </a:fld>
            <a:endParaRPr lang="en-US" dirty="0"/>
          </a:p>
        </p:txBody>
      </p:sp>
    </p:spTree>
    <p:extLst>
      <p:ext uri="{BB962C8B-B14F-4D97-AF65-F5344CB8AC3E}">
        <p14:creationId xmlns:p14="http://schemas.microsoft.com/office/powerpoint/2010/main" val="64477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cs typeface="Arial" pitchFamily="34" charset="0"/>
              </a:rPr>
              <a:t>This presentation covers three areas: An Overview of CCSSE, a Profile of Student Respondents, and CCSSE Benchmarks</a:t>
            </a:r>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2</a:t>
            </a:fld>
            <a:endParaRPr lang="en-US" dirty="0"/>
          </a:p>
        </p:txBody>
      </p:sp>
    </p:spTree>
    <p:extLst>
      <p:ext uri="{BB962C8B-B14F-4D97-AF65-F5344CB8AC3E}">
        <p14:creationId xmlns:p14="http://schemas.microsoft.com/office/powerpoint/2010/main" val="3103743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asked students this</a:t>
            </a:r>
            <a:r>
              <a:rPr lang="en-US" baseline="0" dirty="0" smtClean="0"/>
              <a:t> question: “About how often have you done each of the following?”  Here we have results for ANALYZING, SYNTHESIZING, MAKING JUDGMENTS, APPLYING CONCEPTS, and USING INFORMATION.</a:t>
            </a:r>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20</a:t>
            </a:fld>
            <a:endParaRPr lang="en-US" dirty="0"/>
          </a:p>
        </p:txBody>
      </p:sp>
    </p:spTree>
    <p:extLst>
      <p:ext uri="{BB962C8B-B14F-4D97-AF65-F5344CB8AC3E}">
        <p14:creationId xmlns:p14="http://schemas.microsoft.com/office/powerpoint/2010/main" val="3847930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latin typeface="+mn-lt"/>
              </a:rPr>
              <a:t>In general, the more interaction students have with their instructors, the more likely they are to learn effectively and persist toward their goals. Personal interaction with faculty strengthens students’ connections to the college and helps them focus on their academic progress. Through student-faculty interaction, teachers become role models, mentors, and guides for continuous, life-long learning. </a:t>
            </a:r>
          </a:p>
          <a:p>
            <a:endParaRPr lang="en-US" u="none" dirty="0" smtClean="0">
              <a:latin typeface="+mn-lt"/>
            </a:endParaRPr>
          </a:p>
          <a:p>
            <a:r>
              <a:rPr lang="en-US" u="none" dirty="0" smtClean="0">
                <a:latin typeface="+mn-lt"/>
              </a:rPr>
              <a:t>In the “How often do you do this?” category, </a:t>
            </a:r>
            <a:r>
              <a:rPr lang="en-US" b="1" i="1" u="none" dirty="0" smtClean="0">
                <a:latin typeface="+mn-lt"/>
              </a:rPr>
              <a:t>emailing an instructor, receiving prompt feedback from an</a:t>
            </a:r>
            <a:r>
              <a:rPr lang="en-US" b="1" i="1" u="none" baseline="0" dirty="0" smtClean="0">
                <a:latin typeface="+mn-lt"/>
              </a:rPr>
              <a:t> instructor</a:t>
            </a:r>
            <a:r>
              <a:rPr lang="en-US" u="none" baseline="0" dirty="0" smtClean="0">
                <a:latin typeface="+mn-lt"/>
              </a:rPr>
              <a:t>, and </a:t>
            </a:r>
            <a:r>
              <a:rPr lang="en-US" b="1" i="1" u="none" baseline="0" dirty="0" smtClean="0">
                <a:latin typeface="+mn-lt"/>
              </a:rPr>
              <a:t>discussing grades and assignments with an instructor</a:t>
            </a:r>
            <a:r>
              <a:rPr lang="en-US" b="1" i="1" u="none" dirty="0" smtClean="0">
                <a:latin typeface="+mn-lt"/>
              </a:rPr>
              <a:t> </a:t>
            </a:r>
            <a:r>
              <a:rPr lang="en-US" u="none" dirty="0" smtClean="0">
                <a:latin typeface="+mn-lt"/>
              </a:rPr>
              <a:t>occurred</a:t>
            </a:r>
            <a:r>
              <a:rPr lang="en-US" u="none" baseline="0" dirty="0" smtClean="0">
                <a:latin typeface="+mn-lt"/>
              </a:rPr>
              <a:t> most often; </a:t>
            </a:r>
            <a:r>
              <a:rPr lang="en-US" b="1" u="none" baseline="0" dirty="0" smtClean="0">
                <a:latin typeface="+mn-lt"/>
              </a:rPr>
              <a:t>deep philosophical discussions</a:t>
            </a:r>
            <a:r>
              <a:rPr lang="en-US" u="none" baseline="0" dirty="0" smtClean="0">
                <a:latin typeface="+mn-lt"/>
              </a:rPr>
              <a:t>, not so much.  </a:t>
            </a:r>
            <a:endParaRPr lang="en-US" u="none" dirty="0" smtClean="0">
              <a:latin typeface="+mn-lt"/>
            </a:endParaRPr>
          </a:p>
          <a:p>
            <a:endParaRPr lang="en-US" u="none" dirty="0" smtClean="0">
              <a:latin typeface="+mn-lt"/>
            </a:endParaRPr>
          </a:p>
          <a:p>
            <a:r>
              <a:rPr lang="en-US" dirty="0" smtClean="0">
                <a:latin typeface="+mn-lt"/>
              </a:rPr>
              <a:t>Stop narrative </a:t>
            </a:r>
            <a:r>
              <a:rPr lang="en-US" i="1" u="none" dirty="0" smtClean="0">
                <a:latin typeface="+mn-lt"/>
              </a:rPr>
              <a:t>*******************************************************************************</a:t>
            </a:r>
          </a:p>
          <a:p>
            <a:r>
              <a:rPr lang="en-US" i="1" dirty="0" smtClean="0">
                <a:latin typeface="+mn-lt"/>
              </a:rPr>
              <a:t>The six survey items are associated with student-faculty</a:t>
            </a:r>
            <a:r>
              <a:rPr lang="en-US" i="1" baseline="0" dirty="0" smtClean="0">
                <a:latin typeface="+mn-lt"/>
              </a:rPr>
              <a:t> interaction. They</a:t>
            </a:r>
            <a:r>
              <a:rPr lang="en-US" i="1" dirty="0" smtClean="0">
                <a:latin typeface="+mn-lt"/>
              </a:rPr>
              <a:t> are: </a:t>
            </a:r>
            <a:br>
              <a:rPr lang="en-US" i="1" dirty="0" smtClean="0">
                <a:latin typeface="+mn-lt"/>
              </a:rPr>
            </a:br>
            <a:r>
              <a:rPr lang="en-US" i="1" dirty="0" smtClean="0">
                <a:latin typeface="+mn-lt"/>
              </a:rPr>
              <a:t>During the current school year, how often have you: </a:t>
            </a:r>
          </a:p>
          <a:p>
            <a:pPr marL="190290" lvl="1" indent="-190290">
              <a:buFont typeface="Arial" pitchFamily="34" charset="0"/>
              <a:buChar char="•"/>
            </a:pPr>
            <a:r>
              <a:rPr lang="en-US" i="1" dirty="0" smtClean="0">
                <a:latin typeface="+mn-lt"/>
              </a:rPr>
              <a:t>Used e-mail to communicate with an instructor (#4k) </a:t>
            </a:r>
          </a:p>
          <a:p>
            <a:pPr marL="190290" lvl="1" indent="-190290">
              <a:buFont typeface="Arial" pitchFamily="34" charset="0"/>
              <a:buChar char="•"/>
            </a:pPr>
            <a:r>
              <a:rPr lang="en-US" i="1" dirty="0" smtClean="0">
                <a:latin typeface="+mn-lt"/>
              </a:rPr>
              <a:t>Discussed grades or assignments with an instructor (#4l) </a:t>
            </a:r>
          </a:p>
          <a:p>
            <a:pPr marL="190290" lvl="1" indent="-190290">
              <a:buFont typeface="Arial" pitchFamily="34" charset="0"/>
              <a:buChar char="•"/>
            </a:pPr>
            <a:r>
              <a:rPr lang="en-US" i="1" dirty="0" smtClean="0">
                <a:latin typeface="+mn-lt"/>
              </a:rPr>
              <a:t>Talked about career plans with an instructor or advisor (#4m) </a:t>
            </a:r>
          </a:p>
          <a:p>
            <a:pPr marL="190290" lvl="1" indent="-190290">
              <a:buFont typeface="Arial" pitchFamily="34" charset="0"/>
              <a:buChar char="•"/>
            </a:pPr>
            <a:r>
              <a:rPr lang="en-US" i="1" dirty="0" smtClean="0">
                <a:latin typeface="+mn-lt"/>
              </a:rPr>
              <a:t>Discussed ideas from your readings or classes with instructors outside of class (#4n) </a:t>
            </a:r>
          </a:p>
          <a:p>
            <a:pPr marL="190290" lvl="1" indent="-190290">
              <a:buFont typeface="Arial" pitchFamily="34" charset="0"/>
              <a:buChar char="•"/>
            </a:pPr>
            <a:r>
              <a:rPr lang="en-US" i="1" dirty="0" smtClean="0">
                <a:latin typeface="+mn-lt"/>
              </a:rPr>
              <a:t>Received prompt feedback (written or oral) from instructors on your performance (#4o) </a:t>
            </a:r>
          </a:p>
          <a:p>
            <a:pPr marL="190290" lvl="1" indent="-190290">
              <a:buFont typeface="Arial" pitchFamily="34" charset="0"/>
              <a:buChar char="•"/>
            </a:pPr>
            <a:r>
              <a:rPr lang="en-US" i="1" dirty="0" smtClean="0">
                <a:latin typeface="+mn-lt"/>
              </a:rPr>
              <a:t>Worked with instructors on activities other than coursework (#4q) </a:t>
            </a:r>
            <a:endParaRPr lang="en-US" u="none" dirty="0" smtClean="0">
              <a:latin typeface="+mn-lt"/>
            </a:endParaRPr>
          </a:p>
          <a:p>
            <a:endParaRPr lang="en-US" sz="1000" baseline="30000" dirty="0">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21</a:t>
            </a:fld>
            <a:endParaRPr lang="en-US" dirty="0"/>
          </a:p>
        </p:txBody>
      </p:sp>
    </p:spTree>
    <p:extLst>
      <p:ext uri="{BB962C8B-B14F-4D97-AF65-F5344CB8AC3E}">
        <p14:creationId xmlns:p14="http://schemas.microsoft.com/office/powerpoint/2010/main" val="1454700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perform better and are more satisfied at colleges that are committed to their success and cultivate positive working and social relationships among different groups on campus. They also benefit from academic counseling, career planning, and skill development services. </a:t>
            </a:r>
          </a:p>
          <a:p>
            <a:endParaRPr lang="en-US" u="none" dirty="0" smtClean="0"/>
          </a:p>
          <a:p>
            <a:r>
              <a:rPr lang="en-US" dirty="0" smtClean="0">
                <a:latin typeface="+mn-lt"/>
              </a:rPr>
              <a:t>Stop narrative </a:t>
            </a:r>
            <a:r>
              <a:rPr lang="en-US" i="1" u="none" dirty="0" smtClean="0"/>
              <a:t>*****************************************************************</a:t>
            </a:r>
          </a:p>
          <a:p>
            <a:r>
              <a:rPr lang="en-US" i="1" dirty="0" smtClean="0"/>
              <a:t>The seven survey items measuring support for learners are: </a:t>
            </a:r>
            <a:br>
              <a:rPr lang="en-US" i="1" dirty="0" smtClean="0"/>
            </a:br>
            <a:r>
              <a:rPr lang="en-US" i="1" dirty="0" smtClean="0"/>
              <a:t>How much does this college emphasize: </a:t>
            </a:r>
          </a:p>
          <a:p>
            <a:pPr marL="190290" lvl="1" indent="-190290">
              <a:buFont typeface="Arial" pitchFamily="34" charset="0"/>
              <a:buChar char="•"/>
            </a:pPr>
            <a:r>
              <a:rPr lang="en-US" i="1" dirty="0" smtClean="0"/>
              <a:t>Providing the support you need to help you succeed at this college (#9b) </a:t>
            </a:r>
          </a:p>
          <a:p>
            <a:pPr marL="190290" indent="-190290">
              <a:buFont typeface="Arial" pitchFamily="34" charset="0"/>
              <a:buChar char="•"/>
            </a:pPr>
            <a:r>
              <a:rPr lang="en-US" i="1" dirty="0" smtClean="0"/>
              <a:t>Encouraging contact among students from different economic, social, and racial or ethnic backgrounds (#9c) </a:t>
            </a:r>
          </a:p>
          <a:p>
            <a:pPr marL="190290" indent="-190290">
              <a:buFont typeface="Arial" pitchFamily="34" charset="0"/>
              <a:buChar char="•"/>
            </a:pPr>
            <a:r>
              <a:rPr lang="en-US" i="1" dirty="0" smtClean="0"/>
              <a:t>Helping you cope with your nonacademic responsibilities (work, family, etc.) (#9d) </a:t>
            </a:r>
          </a:p>
          <a:p>
            <a:pPr marL="190290" indent="-190290">
              <a:buFont typeface="Arial" pitchFamily="34" charset="0"/>
              <a:buChar char="•"/>
            </a:pPr>
            <a:r>
              <a:rPr lang="en-US" i="1" dirty="0" smtClean="0"/>
              <a:t>Providing the support you need to thrive socially (#9e) </a:t>
            </a:r>
          </a:p>
          <a:p>
            <a:pPr marL="190290" indent="-190290">
              <a:buFont typeface="Arial" pitchFamily="34" charset="0"/>
              <a:buChar char="•"/>
            </a:pPr>
            <a:r>
              <a:rPr lang="en-US" i="1" dirty="0" smtClean="0"/>
              <a:t>Providing the financial support you need to afford your education (#9f) </a:t>
            </a:r>
          </a:p>
          <a:p>
            <a:pPr marL="190290" indent="-190290"/>
            <a:r>
              <a:rPr lang="en-US" i="1" dirty="0" smtClean="0"/>
              <a:t>During the current school year, how often have you: </a:t>
            </a:r>
          </a:p>
          <a:p>
            <a:pPr marL="190290" indent="-190290">
              <a:buFont typeface="Arial" pitchFamily="34" charset="0"/>
              <a:buChar char="•"/>
            </a:pPr>
            <a:r>
              <a:rPr lang="en-US" i="1" dirty="0" smtClean="0"/>
              <a:t>Used academic advising/planning services (#13a) </a:t>
            </a:r>
          </a:p>
          <a:p>
            <a:pPr marL="190290" indent="-190290">
              <a:buFont typeface="Arial" pitchFamily="34" charset="0"/>
              <a:buChar char="•"/>
            </a:pPr>
            <a:r>
              <a:rPr lang="en-US" i="1" dirty="0" smtClean="0"/>
              <a:t>Used career counseling services (#13b) </a:t>
            </a:r>
            <a:endParaRPr lang="en-US" u="none" dirty="0" smtClean="0"/>
          </a:p>
          <a:p>
            <a:endParaRPr lang="en-US" sz="1000" baseline="30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22</a:t>
            </a:fld>
            <a:endParaRPr lang="en-US" dirty="0"/>
          </a:p>
        </p:txBody>
      </p:sp>
    </p:spTree>
    <p:extLst>
      <p:ext uri="{BB962C8B-B14F-4D97-AF65-F5344CB8AC3E}">
        <p14:creationId xmlns:p14="http://schemas.microsoft.com/office/powerpoint/2010/main" val="1454700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mn-lt"/>
                <a:cs typeface="Arial" pitchFamily="34" charset="0"/>
              </a:rPr>
              <a:t>We can use benchmarks to better understand our performance — and reach for excellence. </a:t>
            </a:r>
          </a:p>
          <a:p>
            <a:endParaRPr lang="en-US" i="1" dirty="0" smtClean="0">
              <a:latin typeface="+mn-lt"/>
              <a:cs typeface="Arial" pitchFamily="34" charset="0"/>
            </a:endParaRPr>
          </a:p>
          <a:p>
            <a:pPr marL="285434" indent="-285434" defTabSz="948507">
              <a:buFontTx/>
              <a:buAutoNum type="arabicPeriod"/>
              <a:defRPr/>
            </a:pPr>
            <a:r>
              <a:rPr lang="en-US" i="1" dirty="0" smtClean="0">
                <a:latin typeface="+mn-lt"/>
                <a:cs typeface="Arial" pitchFamily="34" charset="0"/>
              </a:rPr>
              <a:t>We can</a:t>
            </a:r>
            <a:r>
              <a:rPr lang="en-US" i="1" baseline="0" dirty="0" smtClean="0">
                <a:latin typeface="+mn-lt"/>
                <a:cs typeface="Arial" pitchFamily="34" charset="0"/>
              </a:rPr>
              <a:t> c</a:t>
            </a:r>
            <a:r>
              <a:rPr lang="en-US" i="1" dirty="0" smtClean="0">
                <a:latin typeface="+mn-lt"/>
                <a:cs typeface="Arial" pitchFamily="34" charset="0"/>
              </a:rPr>
              <a:t>ompare our performance to that of the national cohort, and top-performers in the cohort as we’ve done here;</a:t>
            </a:r>
          </a:p>
          <a:p>
            <a:pPr marL="285434" indent="-285434">
              <a:buAutoNum type="arabicPeriod"/>
            </a:pPr>
            <a:r>
              <a:rPr lang="en-US" i="1" dirty="0" smtClean="0">
                <a:latin typeface="+mn-lt"/>
                <a:cs typeface="Arial" pitchFamily="34" charset="0"/>
              </a:rPr>
              <a:t>We can seek areas for improvement at the item level as we’ve done in the</a:t>
            </a:r>
            <a:r>
              <a:rPr lang="en-US" i="1" baseline="0" dirty="0" smtClean="0">
                <a:latin typeface="+mn-lt"/>
                <a:cs typeface="Arial" pitchFamily="34" charset="0"/>
              </a:rPr>
              <a:t> preceding slides;</a:t>
            </a:r>
            <a:r>
              <a:rPr lang="en-US" i="1" dirty="0" smtClean="0">
                <a:latin typeface="+mn-lt"/>
                <a:cs typeface="Arial" pitchFamily="34" charset="0"/>
              </a:rPr>
              <a:t>  </a:t>
            </a:r>
          </a:p>
          <a:p>
            <a:pPr marL="285434" indent="-285434">
              <a:buAutoNum type="arabicPeriod"/>
            </a:pPr>
            <a:r>
              <a:rPr lang="en-US" i="1" dirty="0" smtClean="0">
                <a:latin typeface="+mn-lt"/>
                <a:cs typeface="Arial" pitchFamily="34" charset="0"/>
              </a:rPr>
              <a:t>We can make sure all subgroups engage in their education at similarly high levels such as racial groups, part/full-time, etc.;</a:t>
            </a:r>
          </a:p>
          <a:p>
            <a:pPr marL="285434" indent="-285434">
              <a:buAutoNum type="arabicPeriod"/>
            </a:pPr>
            <a:r>
              <a:rPr lang="en-US" i="1" dirty="0" smtClean="0">
                <a:latin typeface="+mn-lt"/>
                <a:cs typeface="Arial" pitchFamily="34" charset="0"/>
              </a:rPr>
              <a:t>We can focus on areas that we value strongly</a:t>
            </a:r>
            <a:r>
              <a:rPr lang="en-US" i="1" baseline="0" dirty="0" smtClean="0">
                <a:latin typeface="+mn-lt"/>
                <a:cs typeface="Arial" pitchFamily="34" charset="0"/>
              </a:rPr>
              <a:t>, in light of our mission and goals</a:t>
            </a:r>
            <a:r>
              <a:rPr lang="en-US" i="1" dirty="0" smtClean="0">
                <a:latin typeface="+mn-lt"/>
                <a:cs typeface="Arial" pitchFamily="34" charset="0"/>
              </a:rPr>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23</a:t>
            </a:fld>
            <a:endParaRPr lang="en-US" dirty="0"/>
          </a:p>
        </p:txBody>
      </p:sp>
    </p:spTree>
    <p:extLst>
      <p:ext uri="{BB962C8B-B14F-4D97-AF65-F5344CB8AC3E}">
        <p14:creationId xmlns:p14="http://schemas.microsoft.com/office/powerpoint/2010/main" val="272019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latin typeface="+mn-lt"/>
                <a:cs typeface="Arial" pitchFamily="34" charset="0"/>
              </a:rPr>
              <a:t>5. The most important comparison,</a:t>
            </a:r>
            <a:r>
              <a:rPr lang="en-US" b="1" i="1" baseline="0" dirty="0" smtClean="0">
                <a:latin typeface="+mn-lt"/>
                <a:cs typeface="Arial" pitchFamily="34" charset="0"/>
              </a:rPr>
              <a:t> though, is</a:t>
            </a:r>
            <a:r>
              <a:rPr lang="en-US" b="1" i="1" dirty="0" smtClean="0">
                <a:latin typeface="+mn-lt"/>
                <a:cs typeface="Arial" pitchFamily="34" charset="0"/>
              </a:rPr>
              <a:t>: where are we now, compared with where we want to be. This is the mark of an institution committed to continuous improvement.</a:t>
            </a: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24</a:t>
            </a:fld>
            <a:endParaRPr lang="en-US" dirty="0"/>
          </a:p>
        </p:txBody>
      </p:sp>
    </p:spTree>
    <p:extLst>
      <p:ext uri="{BB962C8B-B14F-4D97-AF65-F5344CB8AC3E}">
        <p14:creationId xmlns:p14="http://schemas.microsoft.com/office/powerpoint/2010/main" val="1117723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mn-lt"/>
                <a:cs typeface="Arial" pitchFamily="34" charset="0"/>
              </a:rPr>
              <a:t>Finally, here are some areas where</a:t>
            </a:r>
            <a:r>
              <a:rPr lang="en-US" i="1" baseline="0" dirty="0" smtClean="0">
                <a:latin typeface="+mn-lt"/>
                <a:cs typeface="Arial" pitchFamily="34" charset="0"/>
              </a:rPr>
              <a:t> we might reach for excellence, according to CCSSE:</a:t>
            </a:r>
          </a:p>
          <a:p>
            <a:r>
              <a:rPr lang="en-US" i="1" baseline="0" dirty="0" smtClean="0">
                <a:latin typeface="+mn-lt"/>
                <a:cs typeface="Arial" pitchFamily="34" charset="0"/>
              </a:rPr>
              <a:t> </a:t>
            </a:r>
          </a:p>
          <a:p>
            <a:pPr marL="237127" indent="-237127">
              <a:buAutoNum type="arabicPeriod"/>
            </a:pPr>
            <a:r>
              <a:rPr lang="en-US" i="1" baseline="0" dirty="0" smtClean="0">
                <a:latin typeface="+mn-lt"/>
                <a:cs typeface="Arial" pitchFamily="34" charset="0"/>
              </a:rPr>
              <a:t>To strive for more professional development in new and effective teaching strategies;</a:t>
            </a:r>
          </a:p>
          <a:p>
            <a:pPr marL="237127" indent="-237127">
              <a:buAutoNum type="arabicPeriod"/>
            </a:pPr>
            <a:r>
              <a:rPr lang="en-US" i="1" baseline="0" dirty="0" smtClean="0">
                <a:latin typeface="+mn-lt"/>
                <a:cs typeface="Arial" pitchFamily="34" charset="0"/>
              </a:rPr>
              <a:t>To provide feedback to students early-and-often… timely feedback can have a positive impact on retention;</a:t>
            </a:r>
          </a:p>
          <a:p>
            <a:pPr marL="237127" indent="-237127">
              <a:buAutoNum type="arabicPeriod"/>
            </a:pPr>
            <a:r>
              <a:rPr lang="en-US" i="1" baseline="0" dirty="0" smtClean="0">
                <a:latin typeface="+mn-lt"/>
                <a:cs typeface="Arial" pitchFamily="34" charset="0"/>
              </a:rPr>
              <a:t>To build personal connections with students on activities that involve coursework and those that extend beyond;</a:t>
            </a:r>
          </a:p>
          <a:p>
            <a:pPr marL="237127" indent="-237127">
              <a:buAutoNum type="arabicPeriod"/>
            </a:pPr>
            <a:r>
              <a:rPr lang="en-US" i="1" baseline="0" dirty="0" smtClean="0">
                <a:latin typeface="+mn-lt"/>
                <a:cs typeface="Arial" pitchFamily="34" charset="0"/>
              </a:rPr>
              <a:t>To raise expectations-push them and challenge them-communicate clearly and consistently what you expect out of your students.</a:t>
            </a:r>
          </a:p>
          <a:p>
            <a:endParaRPr lang="en-US" i="1" dirty="0" smtClean="0">
              <a:latin typeface="+mn-lt"/>
              <a:cs typeface="Arial" pitchFamily="34" charset="0"/>
            </a:endParaRPr>
          </a:p>
          <a:p>
            <a:endParaRPr lang="en-US" b="1"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25</a:t>
            </a:fld>
            <a:endParaRPr lang="en-US" dirty="0"/>
          </a:p>
        </p:txBody>
      </p:sp>
    </p:spTree>
    <p:extLst>
      <p:ext uri="{BB962C8B-B14F-4D97-AF65-F5344CB8AC3E}">
        <p14:creationId xmlns:p14="http://schemas.microsoft.com/office/powerpoint/2010/main" val="1621487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 can be found</a:t>
            </a:r>
            <a:r>
              <a:rPr lang="en-US" baseline="0" dirty="0" smtClean="0"/>
              <a:t> on the OSUIT website under Institutional Research:</a:t>
            </a:r>
          </a:p>
          <a:p>
            <a:r>
              <a:rPr lang="en-US" baseline="0" dirty="0" smtClean="0"/>
              <a:t> </a:t>
            </a:r>
          </a:p>
          <a:p>
            <a:r>
              <a:rPr lang="en-US" baseline="0" dirty="0" smtClean="0"/>
              <a:t>	</a:t>
            </a:r>
            <a:r>
              <a:rPr lang="en-US" baseline="0" dirty="0" smtClean="0"/>
              <a:t>osuit.edu/research/</a:t>
            </a:r>
            <a:endParaRPr lang="en-US" baseline="0" dirty="0" smtClean="0"/>
          </a:p>
          <a:p>
            <a:endParaRPr lang="en-US" baseline="0" dirty="0" smtClean="0"/>
          </a:p>
          <a:p>
            <a:r>
              <a:rPr lang="en-US" baseline="0" dirty="0" smtClean="0"/>
              <a:t>Curtis Miller, Institutional Research Analyst</a:t>
            </a:r>
          </a:p>
          <a:p>
            <a:r>
              <a:rPr lang="en-US" baseline="0" dirty="0" smtClean="0"/>
              <a:t>Michelle Canan, Director of Institutional Research</a:t>
            </a: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26</a:t>
            </a:fld>
            <a:endParaRPr lang="en-US" dirty="0"/>
          </a:p>
        </p:txBody>
      </p:sp>
    </p:spTree>
    <p:extLst>
      <p:ext uri="{BB962C8B-B14F-4D97-AF65-F5344CB8AC3E}">
        <p14:creationId xmlns:p14="http://schemas.microsoft.com/office/powerpoint/2010/main" val="252525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i="1" dirty="0" smtClean="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3</a:t>
            </a:fld>
            <a:endParaRPr lang="en-US" dirty="0"/>
          </a:p>
        </p:txBody>
      </p:sp>
    </p:spTree>
    <p:extLst>
      <p:ext uri="{BB962C8B-B14F-4D97-AF65-F5344CB8AC3E}">
        <p14:creationId xmlns:p14="http://schemas.microsoft.com/office/powerpoint/2010/main" val="142392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80"/>
            <a:r>
              <a:rPr lang="en-US" dirty="0"/>
              <a:t>The Community College Survey of Student Engagement (</a:t>
            </a:r>
            <a:r>
              <a:rPr lang="en-US" i="1" dirty="0"/>
              <a:t>CCSSE</a:t>
            </a:r>
            <a:r>
              <a:rPr lang="en-US" dirty="0"/>
              <a:t>) is </a:t>
            </a:r>
            <a:r>
              <a:rPr lang="en-US" dirty="0" smtClean="0"/>
              <a:t>p</a:t>
            </a:r>
            <a:r>
              <a:rPr lang="en-US" baseline="0" dirty="0" smtClean="0"/>
              <a:t>roduced by the Center for Community College Student Engagement at the University of Texas at Austin, and</a:t>
            </a:r>
            <a:r>
              <a:rPr lang="en-US" dirty="0" smtClean="0"/>
              <a:t> it is designed to capture student engagement as a measure of institutional quality.</a:t>
            </a:r>
            <a:endParaRPr lang="en-US" dirty="0"/>
          </a:p>
          <a:p>
            <a:pPr defTabSz="966480"/>
            <a:endParaRPr lang="en-US"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4</a:t>
            </a:fld>
            <a:endParaRPr lang="en-US" dirty="0"/>
          </a:p>
        </p:txBody>
      </p:sp>
    </p:spTree>
    <p:extLst>
      <p:ext uri="{BB962C8B-B14F-4D97-AF65-F5344CB8AC3E}">
        <p14:creationId xmlns:p14="http://schemas.microsoft.com/office/powerpoint/2010/main" val="274533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Student engagement is the time and energy students invest in meaningful educational practices.  This includes institutional practices and student behaviors that</a:t>
            </a:r>
            <a:r>
              <a:rPr lang="en-US" baseline="0" dirty="0" smtClean="0"/>
              <a:t> are highly correlated with student learning and retention.</a:t>
            </a:r>
            <a:endParaRPr lang="en-US" dirty="0" smtClean="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5</a:t>
            </a:fld>
            <a:endParaRPr lang="en-US" dirty="0"/>
          </a:p>
        </p:txBody>
      </p:sp>
    </p:spTree>
    <p:extLst>
      <p:ext uri="{BB962C8B-B14F-4D97-AF65-F5344CB8AC3E}">
        <p14:creationId xmlns:p14="http://schemas.microsoft.com/office/powerpoint/2010/main" val="989245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448">
              <a:defRPr/>
            </a:pPr>
            <a:r>
              <a:rPr lang="en-US" dirty="0" smtClean="0">
                <a:cs typeface="Arial" pitchFamily="34" charset="0"/>
              </a:rPr>
              <a:t>Like </a:t>
            </a:r>
            <a:r>
              <a:rPr lang="en-US" dirty="0">
                <a:cs typeface="Arial" pitchFamily="34" charset="0"/>
              </a:rPr>
              <a:t>other community colleges, </a:t>
            </a:r>
            <a:r>
              <a:rPr lang="en-US" dirty="0" smtClean="0">
                <a:cs typeface="Arial" pitchFamily="34" charset="0"/>
              </a:rPr>
              <a:t>OSUIT is </a:t>
            </a:r>
            <a:r>
              <a:rPr lang="en-US" dirty="0">
                <a:cs typeface="Arial" pitchFamily="34" charset="0"/>
              </a:rPr>
              <a:t>working to help students </a:t>
            </a:r>
            <a:r>
              <a:rPr lang="en-US" i="0" dirty="0" smtClean="0">
                <a:cs typeface="Arial" pitchFamily="34" charset="0"/>
              </a:rPr>
              <a:t>achieve</a:t>
            </a:r>
            <a:r>
              <a:rPr lang="en-US" i="1" dirty="0" smtClean="0">
                <a:cs typeface="Arial" pitchFamily="34" charset="0"/>
              </a:rPr>
              <a:t> </a:t>
            </a:r>
            <a:r>
              <a:rPr lang="en-US" dirty="0">
                <a:cs typeface="Arial" pitchFamily="34" charset="0"/>
              </a:rPr>
              <a:t>their academic goals. </a:t>
            </a:r>
            <a:r>
              <a:rPr lang="en-US" i="1" dirty="0">
                <a:cs typeface="Arial" pitchFamily="34" charset="0"/>
              </a:rPr>
              <a:t>CCSSE</a:t>
            </a:r>
            <a:r>
              <a:rPr lang="en-US" dirty="0">
                <a:cs typeface="Arial" pitchFamily="34" charset="0"/>
              </a:rPr>
              <a:t> is a tool that helps us </a:t>
            </a:r>
            <a:r>
              <a:rPr lang="en-US" dirty="0" smtClean="0">
                <a:cs typeface="Arial" pitchFamily="34" charset="0"/>
              </a:rPr>
              <a:t>identify </a:t>
            </a:r>
            <a:r>
              <a:rPr lang="en-US" dirty="0">
                <a:cs typeface="Arial" pitchFamily="34" charset="0"/>
              </a:rPr>
              <a:t>areas </a:t>
            </a:r>
            <a:r>
              <a:rPr lang="en-US" dirty="0" smtClean="0">
                <a:cs typeface="Arial" pitchFamily="34" charset="0"/>
              </a:rPr>
              <a:t>where we </a:t>
            </a:r>
            <a:r>
              <a:rPr lang="en-US" dirty="0">
                <a:cs typeface="Arial" pitchFamily="34" charset="0"/>
              </a:rPr>
              <a:t>can improve programs and services for </a:t>
            </a:r>
            <a:r>
              <a:rPr lang="en-US" dirty="0" smtClean="0">
                <a:cs typeface="Arial" pitchFamily="34" charset="0"/>
              </a:rPr>
              <a:t>students</a:t>
            </a:r>
            <a:r>
              <a:rPr lang="en-US" dirty="0">
                <a:cs typeface="Arial" pitchFamily="34" charset="0"/>
              </a:rPr>
              <a:t>. </a:t>
            </a:r>
            <a:r>
              <a:rPr lang="en-US" dirty="0" smtClean="0">
                <a:cs typeface="Arial" pitchFamily="34" charset="0"/>
              </a:rPr>
              <a:t> The</a:t>
            </a:r>
            <a:r>
              <a:rPr lang="en-US" baseline="0" dirty="0" smtClean="0">
                <a:cs typeface="Arial" pitchFamily="34" charset="0"/>
              </a:rPr>
              <a:t> basic principles driving the CCSSE focus on three things: relevant and reliable data; public reporting and accountability; and, continuous improvement.</a:t>
            </a:r>
            <a:endParaRPr lang="en-US" dirty="0">
              <a:cs typeface="Arial" pitchFamily="34" charset="0"/>
            </a:endParaRPr>
          </a:p>
          <a:p>
            <a:pPr defTabSz="951448">
              <a:defRPr/>
            </a:pPr>
            <a:endParaRPr lang="en-US" dirty="0">
              <a:cs typeface="Arial" pitchFamily="34" charset="0"/>
            </a:endParaRPr>
          </a:p>
          <a:p>
            <a:r>
              <a:rPr lang="en-US" dirty="0" smtClean="0">
                <a:latin typeface="+mn-lt"/>
                <a:cs typeface="Arial" pitchFamily="34" charset="0"/>
              </a:rPr>
              <a:t>The 2015 </a:t>
            </a:r>
            <a:r>
              <a:rPr lang="en-US" i="1" dirty="0">
                <a:latin typeface="+mn-lt"/>
                <a:cs typeface="Arial" pitchFamily="34" charset="0"/>
              </a:rPr>
              <a:t>CCSSE</a:t>
            </a:r>
            <a:r>
              <a:rPr lang="en-US" dirty="0">
                <a:latin typeface="+mn-lt"/>
                <a:cs typeface="Arial" pitchFamily="34" charset="0"/>
              </a:rPr>
              <a:t> Cohort </a:t>
            </a:r>
            <a:r>
              <a:rPr lang="en-US" dirty="0" smtClean="0">
                <a:latin typeface="+mn-lt"/>
                <a:cs typeface="Arial" pitchFamily="34" charset="0"/>
              </a:rPr>
              <a:t>for benchmarking comparisons </a:t>
            </a:r>
            <a:r>
              <a:rPr lang="en-US" dirty="0"/>
              <a:t>represents over </a:t>
            </a:r>
            <a:r>
              <a:rPr lang="en-US" b="1" dirty="0" smtClean="0"/>
              <a:t>442,000 community college students from 704 community and technical colleges in 47 states and the District of Columbia, three Canadian provinces,</a:t>
            </a:r>
            <a:r>
              <a:rPr lang="en-US" b="1" baseline="0" dirty="0" smtClean="0"/>
              <a:t> </a:t>
            </a:r>
            <a:r>
              <a:rPr lang="en-US" b="1" dirty="0" smtClean="0"/>
              <a:t>plus Micronesia and the Marshall Islands.</a:t>
            </a:r>
          </a:p>
        </p:txBody>
      </p:sp>
      <p:sp>
        <p:nvSpPr>
          <p:cNvPr id="4" name="Slide Number Placeholder 3"/>
          <p:cNvSpPr>
            <a:spLocks noGrp="1"/>
          </p:cNvSpPr>
          <p:nvPr>
            <p:ph type="sldNum" sz="quarter" idx="10"/>
          </p:nvPr>
        </p:nvSpPr>
        <p:spPr/>
        <p:txBody>
          <a:bodyPr/>
          <a:lstStyle/>
          <a:p>
            <a:fld id="{93AF1055-CB92-40EF-BD09-A2225F1FCAC6}" type="slidenum">
              <a:rPr lang="en-US" smtClean="0"/>
              <a:pPr/>
              <a:t>6</a:t>
            </a:fld>
            <a:endParaRPr lang="en-US" dirty="0"/>
          </a:p>
        </p:txBody>
      </p:sp>
    </p:spTree>
    <p:extLst>
      <p:ext uri="{BB962C8B-B14F-4D97-AF65-F5344CB8AC3E}">
        <p14:creationId xmlns:p14="http://schemas.microsoft.com/office/powerpoint/2010/main" val="228397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7</a:t>
            </a:fld>
            <a:endParaRPr lang="en-US" dirty="0"/>
          </a:p>
        </p:txBody>
      </p:sp>
    </p:spTree>
    <p:extLst>
      <p:ext uri="{BB962C8B-B14F-4D97-AF65-F5344CB8AC3E}">
        <p14:creationId xmlns:p14="http://schemas.microsoft.com/office/powerpoint/2010/main" val="345815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latin typeface="+mn-lt"/>
                <a:cs typeface="Arial" pitchFamily="34" charset="0"/>
              </a:rPr>
              <a:t>The survey was administered during class sessions. These classes</a:t>
            </a:r>
            <a:r>
              <a:rPr lang="en-US" baseline="0" dirty="0" smtClean="0">
                <a:latin typeface="+mn-lt"/>
                <a:cs typeface="Arial" pitchFamily="34" charset="0"/>
              </a:rPr>
              <a:t> were </a:t>
            </a:r>
            <a:r>
              <a:rPr lang="en-US" dirty="0" smtClean="0">
                <a:latin typeface="+mn-lt"/>
                <a:cs typeface="Arial" pitchFamily="34" charset="0"/>
              </a:rPr>
              <a:t>selected at random from all credit classes with the exception of </a:t>
            </a:r>
            <a:r>
              <a:rPr lang="en-US" dirty="0"/>
              <a:t>labs, internships, dual-enrollment, distance learning, individual study, and self-paced classes.</a:t>
            </a:r>
          </a:p>
          <a:p>
            <a:endParaRPr lang="en-US" dirty="0" smtClean="0">
              <a:latin typeface="+mn-lt"/>
              <a:cs typeface="Arial" pitchFamily="34" charset="0"/>
            </a:endParaRPr>
          </a:p>
          <a:p>
            <a:pPr defTabSz="951448">
              <a:defRPr/>
            </a:pPr>
            <a:r>
              <a:rPr lang="en-US" i="1" dirty="0" smtClean="0"/>
              <a:t>Of those students sampled here at OSUIT, 561 respondents submitted usable surveys out of 621 total responses. With a target of 600,</a:t>
            </a:r>
            <a:r>
              <a:rPr lang="en-US" i="1" baseline="0" dirty="0" smtClean="0"/>
              <a:t> t</a:t>
            </a:r>
            <a:r>
              <a:rPr lang="en-US" i="1" dirty="0" smtClean="0"/>
              <a:t>he number of completed surveys produced an overall “percent of target” rate of 94%. </a:t>
            </a:r>
            <a:endParaRPr lang="en-US" dirty="0" smtClean="0"/>
          </a:p>
        </p:txBody>
      </p:sp>
      <p:sp>
        <p:nvSpPr>
          <p:cNvPr id="4" name="Slide Number Placeholder 3"/>
          <p:cNvSpPr>
            <a:spLocks noGrp="1"/>
          </p:cNvSpPr>
          <p:nvPr>
            <p:ph type="sldNum" sz="quarter" idx="10"/>
          </p:nvPr>
        </p:nvSpPr>
        <p:spPr/>
        <p:txBody>
          <a:bodyPr/>
          <a:lstStyle/>
          <a:p>
            <a:fld id="{93AF1055-CB92-40EF-BD09-A2225F1FCAC6}" type="slidenum">
              <a:rPr lang="en-US" smtClean="0"/>
              <a:pPr/>
              <a:t>8</a:t>
            </a:fld>
            <a:endParaRPr lang="en-US" dirty="0"/>
          </a:p>
        </p:txBody>
      </p:sp>
    </p:spTree>
    <p:extLst>
      <p:ext uri="{BB962C8B-B14F-4D97-AF65-F5344CB8AC3E}">
        <p14:creationId xmlns:p14="http://schemas.microsoft.com/office/powerpoint/2010/main" val="706889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Enrollment Status</a:t>
            </a:r>
            <a:endParaRPr lang="en-US" dirty="0" smtClean="0"/>
          </a:p>
          <a:p>
            <a:pPr defTabSz="948507">
              <a:defRPr/>
            </a:pPr>
            <a:r>
              <a:rPr lang="en-US" i="1" dirty="0" smtClean="0"/>
              <a:t>Population* data for all students at our college based on IPEDS is 39% part-time and 61% full-time. </a:t>
            </a:r>
            <a:endParaRPr lang="en-US" dirty="0" smtClean="0"/>
          </a:p>
          <a:p>
            <a:pPr defTabSz="948507">
              <a:defRPr/>
            </a:pPr>
            <a:endParaRPr lang="en-US" i="1" baseline="0" dirty="0" smtClean="0"/>
          </a:p>
          <a:p>
            <a:pPr defTabSz="948507">
              <a:defRPr/>
            </a:pPr>
            <a:r>
              <a:rPr lang="en-US" i="1" baseline="0" dirty="0" smtClean="0"/>
              <a:t>Because of the sampling and administration process set up by CCSSE, a much higher proportion of our full time students participated.  Survey results were </a:t>
            </a:r>
            <a:r>
              <a:rPr lang="en-US" i="1" u="none" dirty="0" smtClean="0"/>
              <a:t>either weighted or disaggregated so reports would accurately </a:t>
            </a:r>
            <a:r>
              <a:rPr lang="en-US" i="1" dirty="0" smtClean="0"/>
              <a:t>reflect the underlying student population*.</a:t>
            </a:r>
            <a:endParaRPr lang="en-US" i="1" baseline="0" dirty="0" smtClean="0"/>
          </a:p>
          <a:p>
            <a:pPr defTabSz="948507">
              <a:defRPr/>
            </a:pPr>
            <a:endParaRPr lang="en-US" i="0" u="none" baseline="0" dirty="0" smtClean="0"/>
          </a:p>
          <a:p>
            <a:pPr defTabSz="948507">
              <a:defRPr/>
            </a:pPr>
            <a:r>
              <a:rPr lang="en-US" u="none" dirty="0" smtClean="0"/>
              <a:t>Stop narrative -----------------------------------------------------------------------------------------</a:t>
            </a:r>
          </a:p>
          <a:p>
            <a:pPr defTabSz="948507">
              <a:defRPr/>
            </a:pPr>
            <a:endParaRPr lang="en-US" u="none" dirty="0" smtClean="0"/>
          </a:p>
          <a:p>
            <a:pPr defTabSz="948507">
              <a:defRPr/>
            </a:pPr>
            <a:r>
              <a:rPr lang="en-US" u="none" dirty="0" smtClean="0"/>
              <a:t>*Population</a:t>
            </a:r>
            <a:r>
              <a:rPr lang="en-US" u="none" baseline="0" dirty="0" smtClean="0"/>
              <a:t> data are those reported for the most recent IPEDS enrollment report. </a:t>
            </a:r>
            <a:r>
              <a:rPr lang="en-US" u="none" dirty="0" smtClean="0"/>
              <a:t> </a:t>
            </a:r>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9</a:t>
            </a:fld>
            <a:endParaRPr lang="en-US" dirty="0"/>
          </a:p>
        </p:txBody>
      </p:sp>
    </p:spTree>
    <p:extLst>
      <p:ext uri="{BB962C8B-B14F-4D97-AF65-F5344CB8AC3E}">
        <p14:creationId xmlns:p14="http://schemas.microsoft.com/office/powerpoint/2010/main" val="4079932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286000"/>
            <a:ext cx="5029200" cy="2209800"/>
          </a:xfrm>
        </p:spPr>
        <p:txBody>
          <a:bodyPr anchor="t"/>
          <a:lstStyle/>
          <a:p>
            <a:r>
              <a:rPr lang="en-US" dirty="0" smtClean="0"/>
              <a:t>Click to edit Master title style</a:t>
            </a:r>
            <a:endParaRPr lang="en-US" dirty="0"/>
          </a:p>
        </p:txBody>
      </p:sp>
      <p:sp>
        <p:nvSpPr>
          <p:cNvPr id="3" name="Subtitle 2"/>
          <p:cNvSpPr>
            <a:spLocks noGrp="1"/>
          </p:cNvSpPr>
          <p:nvPr>
            <p:ph type="subTitle" idx="1"/>
          </p:nvPr>
        </p:nvSpPr>
        <p:spPr>
          <a:xfrm>
            <a:off x="3733800" y="4724400"/>
            <a:ext cx="2971800" cy="1752600"/>
          </a:xfrm>
        </p:spPr>
        <p:txBody>
          <a:bodyPr>
            <a:normAutofit/>
          </a:bodyPr>
          <a:lstStyle>
            <a:lvl1pPr marL="0" indent="0" algn="l">
              <a:buNone/>
              <a:defRPr sz="2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028446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87362"/>
            <a:ext cx="8534400" cy="1036638"/>
          </a:xfrm>
        </p:spPr>
        <p:txBody>
          <a:bodyPr/>
          <a:lstStyle>
            <a:lvl1pPr>
              <a:lnSpc>
                <a:spcPts val="4400"/>
              </a:lnSpc>
              <a:defRPr>
                <a:solidFill>
                  <a:sysClr val="windowText" lastClr="0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6">
                  <a:lumMod val="75000"/>
                </a:schemeClr>
              </a:buClr>
              <a:defRPr>
                <a:solidFill>
                  <a:sysClr val="windowText" lastClr="000000"/>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00BDF-7CA0-4F0E-9DB8-2BB12D865371}" type="slidenum">
              <a:rPr lang="en-US" smtClean="0"/>
              <a:pPr/>
              <a:t>‹#›</a:t>
            </a:fld>
            <a:endParaRPr lang="en-US" dirty="0"/>
          </a:p>
        </p:txBody>
      </p:sp>
      <p:cxnSp>
        <p:nvCxnSpPr>
          <p:cNvPr id="7" name="Straight Connector 6"/>
          <p:cNvCxnSpPr/>
          <p:nvPr userDrawn="1"/>
        </p:nvCxnSpPr>
        <p:spPr>
          <a:xfrm>
            <a:off x="457200" y="1477962"/>
            <a:ext cx="8305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6976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0" y="2286000"/>
            <a:ext cx="5105401" cy="1447800"/>
          </a:xfrm>
        </p:spPr>
        <p:txBody>
          <a:bodyPr anchor="b"/>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1" y="3821113"/>
            <a:ext cx="5105399" cy="1500187"/>
          </a:xfrm>
        </p:spPr>
        <p:txBody>
          <a:bodyPr anchor="t"/>
          <a:lstStyle>
            <a:lvl1pPr marL="0" indent="0">
              <a:buNone/>
              <a:defRPr sz="2000">
                <a:solidFill>
                  <a:srgbClr val="00427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772818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chemeClr val="accent6">
                  <a:lumMod val="75000"/>
                </a:schemeClr>
              </a:buClr>
              <a:defRPr sz="2800"/>
            </a:lvl1pPr>
            <a:lvl2pPr>
              <a:buClr>
                <a:schemeClr val="accent6">
                  <a:lumMod val="75000"/>
                </a:schemeClr>
              </a:buClr>
              <a:defRPr sz="2400"/>
            </a:lvl2pPr>
            <a:lvl3pPr>
              <a:buClr>
                <a:schemeClr val="accent6">
                  <a:lumMod val="75000"/>
                </a:schemeClr>
              </a:buClr>
              <a:defRPr sz="2000"/>
            </a:lvl3pPr>
            <a:lvl4pPr>
              <a:buClr>
                <a:schemeClr val="accent6">
                  <a:lumMod val="75000"/>
                </a:schemeClr>
              </a:buClr>
              <a:defRPr sz="1800"/>
            </a:lvl4pPr>
            <a:lvl5pPr>
              <a:buClr>
                <a:schemeClr val="accent6">
                  <a:lumMod val="7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buClr>
                <a:schemeClr val="accent6">
                  <a:lumMod val="75000"/>
                </a:schemeClr>
              </a:buClr>
              <a:defRPr sz="2400"/>
            </a:lvl2pPr>
            <a:lvl3pPr>
              <a:buClr>
                <a:schemeClr val="accent6">
                  <a:lumMod val="75000"/>
                </a:schemeClr>
              </a:buClr>
              <a:defRPr sz="2000"/>
            </a:lvl3pPr>
            <a:lvl4pPr>
              <a:buClr>
                <a:schemeClr val="accent6">
                  <a:lumMod val="75000"/>
                </a:schemeClr>
              </a:buClr>
              <a:defRPr sz="1800"/>
            </a:lvl4pPr>
            <a:lvl5pPr>
              <a:buClr>
                <a:schemeClr val="accent6">
                  <a:lumMod val="75000"/>
                </a:schemeClr>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800BDF-7CA0-4F0E-9DB8-2BB12D865371}" type="slidenum">
              <a:rPr lang="en-US" smtClean="0"/>
              <a:pPr/>
              <a:t>‹#›</a:t>
            </a:fld>
            <a:endParaRPr lang="en-US" dirty="0"/>
          </a:p>
        </p:txBody>
      </p:sp>
      <p:cxnSp>
        <p:nvCxnSpPr>
          <p:cNvPr id="8" name="Straight Connector 7"/>
          <p:cNvCxnSpPr/>
          <p:nvPr userDrawn="1"/>
        </p:nvCxnSpPr>
        <p:spPr>
          <a:xfrm>
            <a:off x="457200" y="1371600"/>
            <a:ext cx="8305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8678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75000"/>
                  </a:schemeClr>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800BDF-7CA0-4F0E-9DB8-2BB12D865371}" type="slidenum">
              <a:rPr lang="en-US" smtClean="0"/>
              <a:pPr/>
              <a:t>‹#›</a:t>
            </a:fld>
            <a:endParaRPr lang="en-US" dirty="0"/>
          </a:p>
        </p:txBody>
      </p:sp>
      <p:cxnSp>
        <p:nvCxnSpPr>
          <p:cNvPr id="6" name="Straight Connector 5"/>
          <p:cNvCxnSpPr/>
          <p:nvPr userDrawn="1"/>
        </p:nvCxnSpPr>
        <p:spPr>
          <a:xfrm>
            <a:off x="457200" y="1371600"/>
            <a:ext cx="83058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08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a:t>
            </a:fld>
            <a:endParaRPr lang="en-US" dirty="0"/>
          </a:p>
        </p:txBody>
      </p:sp>
    </p:spTree>
    <p:extLst>
      <p:ext uri="{BB962C8B-B14F-4D97-AF65-F5344CB8AC3E}">
        <p14:creationId xmlns:p14="http://schemas.microsoft.com/office/powerpoint/2010/main" val="28165793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81000"/>
            <a:ext cx="8534400" cy="1036638"/>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78003" y="1600200"/>
            <a:ext cx="83820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81000" y="6096000"/>
            <a:ext cx="8382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34400" y="6477000"/>
            <a:ext cx="609600" cy="320675"/>
          </a:xfrm>
          <a:prstGeom prst="rect">
            <a:avLst/>
          </a:prstGeom>
        </p:spPr>
        <p:txBody>
          <a:bodyPr vert="horz" lIns="91440" tIns="45720" rIns="91440" bIns="45720" rtlCol="0" anchor="ctr"/>
          <a:lstStyle>
            <a:lvl1pPr algn="r">
              <a:defRPr sz="1000">
                <a:solidFill>
                  <a:srgbClr val="C78E44"/>
                </a:solidFill>
              </a:defRPr>
            </a:lvl1pPr>
          </a:lstStyle>
          <a:p>
            <a:fld id="{AA800BDF-7CA0-4F0E-9DB8-2BB12D865371}" type="slidenum">
              <a:rPr lang="en-US" smtClean="0"/>
              <a:pPr/>
              <a:t>‹#›</a:t>
            </a:fld>
            <a:endParaRPr lang="en-US" dirty="0"/>
          </a:p>
        </p:txBody>
      </p:sp>
    </p:spTree>
    <p:extLst>
      <p:ext uri="{BB962C8B-B14F-4D97-AF65-F5344CB8AC3E}">
        <p14:creationId xmlns:p14="http://schemas.microsoft.com/office/powerpoint/2010/main" val="592696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iming>
    <p:tnLst>
      <p:par>
        <p:cTn id="1" dur="indefinite" restart="never" nodeType="tmRoot"/>
      </p:par>
    </p:tnLst>
  </p:timing>
  <p:hf hdr="0" ftr="0" dt="0"/>
  <p:txStyles>
    <p:titleStyle>
      <a:lvl1pPr algn="l" defTabSz="914400" rtl="0" eaLnBrk="1" latinLnBrk="0" hangingPunct="1">
        <a:spcBef>
          <a:spcPct val="0"/>
        </a:spcBef>
        <a:buNone/>
        <a:defRPr sz="4400" b="1" i="0" u="none"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Clr>
          <a:schemeClr val="accent6">
            <a:lumMod val="75000"/>
          </a:schemeClr>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1981200"/>
            <a:ext cx="5486400" cy="2438400"/>
          </a:xfrm>
        </p:spPr>
        <p:txBody>
          <a:bodyPr>
            <a:noAutofit/>
          </a:bodyPr>
          <a:lstStyle/>
          <a:p>
            <a:pPr algn="ctr">
              <a:lnSpc>
                <a:spcPts val="6000"/>
              </a:lnSpc>
            </a:pPr>
            <a:r>
              <a:rPr lang="en-US" sz="4000" i="1" dirty="0" smtClean="0">
                <a:solidFill>
                  <a:schemeClr val="accent6">
                    <a:lumMod val="75000"/>
                  </a:schemeClr>
                </a:solidFill>
              </a:rPr>
              <a:t>CCSSE</a:t>
            </a:r>
            <a:r>
              <a:rPr lang="en-US" sz="4000" dirty="0" smtClean="0">
                <a:solidFill>
                  <a:schemeClr val="accent6">
                    <a:lumMod val="75000"/>
                  </a:schemeClr>
                </a:solidFill>
              </a:rPr>
              <a:t> 2015 Findings for OSU Institute of Technology</a:t>
            </a:r>
            <a:endParaRPr lang="en-US" sz="4000" dirty="0">
              <a:solidFill>
                <a:schemeClr val="accent6">
                  <a:lumMod val="75000"/>
                </a:schemeClr>
              </a:solidFill>
            </a:endParaRPr>
          </a:p>
        </p:txBody>
      </p:sp>
    </p:spTree>
    <p:extLst>
      <p:ext uri="{BB962C8B-B14F-4D97-AF65-F5344CB8AC3E}">
        <p14:creationId xmlns:p14="http://schemas.microsoft.com/office/powerpoint/2010/main" val="2528293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 </a:t>
            </a:r>
            <a:br>
              <a:rPr lang="en-US" dirty="0" smtClean="0"/>
            </a:br>
            <a:r>
              <a:rPr lang="en-US" dirty="0" smtClean="0"/>
              <a:t>Educational Attainment</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10</a:t>
            </a:fld>
            <a:endParaRPr lang="en-US" dirty="0"/>
          </a:p>
        </p:txBody>
      </p:sp>
      <p:sp>
        <p:nvSpPr>
          <p:cNvPr id="6" name="TextBox 5"/>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graphicFrame>
        <p:nvGraphicFramePr>
          <p:cNvPr id="7" name="Chart 6"/>
          <p:cNvGraphicFramePr/>
          <p:nvPr>
            <p:extLst>
              <p:ext uri="{D42A27DB-BD31-4B8C-83A1-F6EECF244321}">
                <p14:modId xmlns:p14="http://schemas.microsoft.com/office/powerpoint/2010/main" val="3918110207"/>
              </p:ext>
            </p:extLst>
          </p:nvPr>
        </p:nvGraphicFramePr>
        <p:xfrm>
          <a:off x="381000" y="1752600"/>
          <a:ext cx="83058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 </a:t>
            </a:r>
            <a:br>
              <a:rPr lang="en-US" dirty="0" smtClean="0"/>
            </a:br>
            <a:r>
              <a:rPr lang="en-US" dirty="0" smtClean="0"/>
              <a:t>Goals</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11</a:t>
            </a:fld>
            <a:endParaRPr lang="en-US" dirty="0"/>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00725244"/>
              </p:ext>
            </p:extLst>
          </p:nvPr>
        </p:nvGraphicFramePr>
        <p:xfrm>
          <a:off x="377825" y="1600200"/>
          <a:ext cx="83820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CCSSE</a:t>
            </a:r>
            <a:r>
              <a:rPr lang="en-US" dirty="0" smtClean="0"/>
              <a:t>  Benchmarks</a:t>
            </a:r>
            <a:endParaRPr lang="en-US" dirty="0"/>
          </a:p>
        </p:txBody>
      </p:sp>
    </p:spTree>
    <p:extLst>
      <p:ext uri="{BB962C8B-B14F-4D97-AF65-F5344CB8AC3E}">
        <p14:creationId xmlns:p14="http://schemas.microsoft.com/office/powerpoint/2010/main" val="23490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CCSSE</a:t>
            </a:r>
            <a:r>
              <a:rPr lang="en-US" dirty="0" smtClean="0"/>
              <a:t> Benchmarks for </a:t>
            </a:r>
            <a:br>
              <a:rPr lang="en-US" dirty="0" smtClean="0"/>
            </a:br>
            <a:r>
              <a:rPr lang="en-US" dirty="0" smtClean="0"/>
              <a:t>Effective Educational Practice</a:t>
            </a:r>
            <a:endParaRPr lang="en-US" dirty="0"/>
          </a:p>
        </p:txBody>
      </p:sp>
      <p:sp>
        <p:nvSpPr>
          <p:cNvPr id="3" name="Content Placeholder 2"/>
          <p:cNvSpPr>
            <a:spLocks noGrp="1"/>
          </p:cNvSpPr>
          <p:nvPr>
            <p:ph idx="1"/>
          </p:nvPr>
        </p:nvSpPr>
        <p:spPr>
          <a:xfrm>
            <a:off x="378003" y="1600200"/>
            <a:ext cx="8382000" cy="4495800"/>
          </a:xfrm>
        </p:spPr>
        <p:txBody>
          <a:bodyPr>
            <a:normAutofit/>
          </a:bodyPr>
          <a:lstStyle/>
          <a:p>
            <a:pPr marL="0" indent="0">
              <a:spcAft>
                <a:spcPts val="1200"/>
              </a:spcAft>
              <a:buNone/>
            </a:pPr>
            <a:r>
              <a:rPr lang="en-US" dirty="0"/>
              <a:t>The five </a:t>
            </a:r>
            <a:r>
              <a:rPr lang="en-US" i="1" dirty="0"/>
              <a:t>CCSSE </a:t>
            </a:r>
            <a:r>
              <a:rPr lang="en-US" dirty="0"/>
              <a:t>benchmarks </a:t>
            </a:r>
            <a:r>
              <a:rPr lang="en-US" dirty="0" smtClean="0"/>
              <a:t>are</a:t>
            </a:r>
            <a:endParaRPr lang="en-US" sz="2500" dirty="0"/>
          </a:p>
          <a:p>
            <a:pPr lvl="1">
              <a:lnSpc>
                <a:spcPct val="90000"/>
              </a:lnSpc>
              <a:spcAft>
                <a:spcPts val="1200"/>
              </a:spcAft>
              <a:buFont typeface="Arial" pitchFamily="34" charset="0"/>
              <a:buChar char="•"/>
            </a:pPr>
            <a:r>
              <a:rPr lang="en-US" dirty="0">
                <a:ea typeface="ＭＳ Ｐゴシック" charset="-128"/>
              </a:rPr>
              <a:t>Active and Collaborative Learning</a:t>
            </a:r>
          </a:p>
          <a:p>
            <a:pPr lvl="1">
              <a:lnSpc>
                <a:spcPct val="90000"/>
              </a:lnSpc>
              <a:spcAft>
                <a:spcPts val="1200"/>
              </a:spcAft>
              <a:buFont typeface="Arial" pitchFamily="34" charset="0"/>
              <a:buChar char="•"/>
            </a:pPr>
            <a:r>
              <a:rPr lang="en-US" dirty="0">
                <a:ea typeface="ＭＳ Ｐゴシック" charset="-128"/>
              </a:rPr>
              <a:t>Student Effort</a:t>
            </a:r>
          </a:p>
          <a:p>
            <a:pPr lvl="1">
              <a:lnSpc>
                <a:spcPct val="90000"/>
              </a:lnSpc>
              <a:spcAft>
                <a:spcPts val="1200"/>
              </a:spcAft>
              <a:buFont typeface="Arial" pitchFamily="34" charset="0"/>
              <a:buChar char="•"/>
            </a:pPr>
            <a:r>
              <a:rPr lang="en-US" dirty="0">
                <a:ea typeface="ＭＳ Ｐゴシック" charset="-128"/>
              </a:rPr>
              <a:t>Academic Challenge</a:t>
            </a:r>
          </a:p>
          <a:p>
            <a:pPr lvl="1">
              <a:lnSpc>
                <a:spcPct val="90000"/>
              </a:lnSpc>
              <a:spcAft>
                <a:spcPts val="1200"/>
              </a:spcAft>
              <a:buFont typeface="Arial" pitchFamily="34" charset="0"/>
              <a:buChar char="•"/>
            </a:pPr>
            <a:r>
              <a:rPr lang="en-US" dirty="0">
                <a:ea typeface="ＭＳ Ｐゴシック" charset="-128"/>
              </a:rPr>
              <a:t>Student-Faculty Interaction</a:t>
            </a:r>
          </a:p>
          <a:p>
            <a:pPr lvl="1">
              <a:lnSpc>
                <a:spcPct val="90000"/>
              </a:lnSpc>
              <a:spcAft>
                <a:spcPts val="1200"/>
              </a:spcAft>
              <a:buFont typeface="Arial" pitchFamily="34" charset="0"/>
              <a:buChar char="•"/>
            </a:pPr>
            <a:r>
              <a:rPr lang="en-US" noProof="1">
                <a:ea typeface="ＭＳ Ｐゴシック" charset="-128"/>
              </a:rPr>
              <a:t>Support for Learners</a:t>
            </a:r>
            <a:endParaRPr lang="en-US" dirty="0">
              <a:ea typeface="ＭＳ Ｐゴシック" charset="-128"/>
            </a:endParaRPr>
          </a:p>
          <a:p>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13</a:t>
            </a:fld>
            <a:endParaRPr lang="en-US" dirty="0"/>
          </a:p>
        </p:txBody>
      </p:sp>
    </p:spTree>
    <p:extLst>
      <p:ext uri="{BB962C8B-B14F-4D97-AF65-F5344CB8AC3E}">
        <p14:creationId xmlns:p14="http://schemas.microsoft.com/office/powerpoint/2010/main" val="1488099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Active and Collaborative Learning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6908761"/>
              </p:ext>
            </p:extLst>
          </p:nvPr>
        </p:nvGraphicFramePr>
        <p:xfrm>
          <a:off x="304800" y="16764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A800BDF-7CA0-4F0E-9DB8-2BB12D865371}" type="slidenum">
              <a:rPr lang="en-US" smtClean="0"/>
              <a:pPr/>
              <a:t>14</a:t>
            </a:fld>
            <a:endParaRPr lang="en-US" dirty="0"/>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spTree>
    <p:extLst>
      <p:ext uri="{BB962C8B-B14F-4D97-AF65-F5344CB8AC3E}">
        <p14:creationId xmlns:p14="http://schemas.microsoft.com/office/powerpoint/2010/main" val="89879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Active and Collaborative Learning </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15</a:t>
            </a:fld>
            <a:endParaRPr lang="en-US" dirty="0"/>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10708212"/>
              </p:ext>
            </p:extLst>
          </p:nvPr>
        </p:nvGraphicFramePr>
        <p:xfrm>
          <a:off x="377825" y="1600200"/>
          <a:ext cx="83820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Effort</a:t>
            </a:r>
            <a:endParaRPr lang="en-US" dirty="0">
              <a:solidFill>
                <a:srgbClr val="FF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34541652"/>
              </p:ext>
            </p:extLst>
          </p:nvPr>
        </p:nvGraphicFramePr>
        <p:xfrm>
          <a:off x="377825" y="16002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A800BDF-7CA0-4F0E-9DB8-2BB12D865371}" type="slidenum">
              <a:rPr lang="en-US" smtClean="0"/>
              <a:pPr/>
              <a:t>16</a:t>
            </a:fld>
            <a:endParaRPr lang="en-US" dirty="0"/>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Student Effort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AA800BDF-7CA0-4F0E-9DB8-2BB12D865371}" type="slidenum">
              <a:rPr lang="en-US" smtClean="0"/>
              <a:pPr/>
              <a:t>17</a:t>
            </a:fld>
            <a:endParaRPr lang="en-US" dirty="0"/>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44373650"/>
              </p:ext>
            </p:extLst>
          </p:nvPr>
        </p:nvGraphicFramePr>
        <p:xfrm>
          <a:off x="377825" y="1600200"/>
          <a:ext cx="83820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6403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Academic Challenge</a:t>
            </a:r>
            <a:endParaRPr lang="en-US" dirty="0">
              <a:solidFill>
                <a:srgbClr val="FF000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40766214"/>
              </p:ext>
            </p:extLst>
          </p:nvPr>
        </p:nvGraphicFramePr>
        <p:xfrm>
          <a:off x="316375" y="1804686"/>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A800BDF-7CA0-4F0E-9DB8-2BB12D865371}" type="slidenum">
              <a:rPr lang="en-US" smtClean="0"/>
              <a:pPr/>
              <a:t>18</a:t>
            </a:fld>
            <a:endParaRPr lang="en-US" dirty="0"/>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Academic Challenge</a:t>
            </a:r>
          </a:p>
        </p:txBody>
      </p:sp>
      <p:sp>
        <p:nvSpPr>
          <p:cNvPr id="4" name="Slide Number Placeholder 3"/>
          <p:cNvSpPr>
            <a:spLocks noGrp="1"/>
          </p:cNvSpPr>
          <p:nvPr>
            <p:ph type="sldNum" sz="quarter" idx="12"/>
          </p:nvPr>
        </p:nvSpPr>
        <p:spPr/>
        <p:txBody>
          <a:bodyPr/>
          <a:lstStyle/>
          <a:p>
            <a:fld id="{AA800BDF-7CA0-4F0E-9DB8-2BB12D865371}" type="slidenum">
              <a:rPr lang="en-US" smtClean="0"/>
              <a:pPr/>
              <a:t>19</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179291"/>
              </p:ext>
            </p:extLst>
          </p:nvPr>
        </p:nvGraphicFramePr>
        <p:xfrm>
          <a:off x="377825" y="1600200"/>
          <a:ext cx="83820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626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Presentation Overview</a:t>
            </a:r>
            <a:endParaRPr lang="en-US" dirty="0">
              <a:solidFill>
                <a:schemeClr val="tx1"/>
              </a:solidFill>
            </a:endParaRPr>
          </a:p>
        </p:txBody>
      </p:sp>
      <p:sp>
        <p:nvSpPr>
          <p:cNvPr id="3" name="Content Placeholder 2"/>
          <p:cNvSpPr>
            <a:spLocks noGrp="1"/>
          </p:cNvSpPr>
          <p:nvPr>
            <p:ph idx="1"/>
          </p:nvPr>
        </p:nvSpPr>
        <p:spPr/>
        <p:txBody>
          <a:bodyPr/>
          <a:lstStyle/>
          <a:p>
            <a:pPr>
              <a:spcAft>
                <a:spcPts val="1200"/>
              </a:spcAft>
              <a:buClr>
                <a:schemeClr val="accent6">
                  <a:lumMod val="75000"/>
                </a:schemeClr>
              </a:buClr>
            </a:pPr>
            <a:r>
              <a:rPr lang="en-US" i="1" dirty="0" smtClean="0">
                <a:solidFill>
                  <a:schemeClr val="tx1"/>
                </a:solidFill>
              </a:rPr>
              <a:t>CCSSE</a:t>
            </a:r>
            <a:r>
              <a:rPr lang="en-US" dirty="0" smtClean="0">
                <a:solidFill>
                  <a:schemeClr val="tx1"/>
                </a:solidFill>
              </a:rPr>
              <a:t> Overview</a:t>
            </a:r>
          </a:p>
          <a:p>
            <a:pPr>
              <a:spcAft>
                <a:spcPts val="1200"/>
              </a:spcAft>
              <a:buClr>
                <a:schemeClr val="accent6">
                  <a:lumMod val="75000"/>
                </a:schemeClr>
              </a:buClr>
            </a:pPr>
            <a:r>
              <a:rPr lang="en-US" dirty="0" smtClean="0">
                <a:solidFill>
                  <a:schemeClr val="tx1"/>
                </a:solidFill>
              </a:rPr>
              <a:t>Student Respondent Profile</a:t>
            </a:r>
          </a:p>
          <a:p>
            <a:pPr>
              <a:spcAft>
                <a:spcPts val="1200"/>
              </a:spcAft>
              <a:buClr>
                <a:schemeClr val="accent6">
                  <a:lumMod val="75000"/>
                </a:schemeClr>
              </a:buClr>
            </a:pPr>
            <a:r>
              <a:rPr lang="en-US" i="1" dirty="0" smtClean="0">
                <a:solidFill>
                  <a:schemeClr val="tx1"/>
                </a:solidFill>
              </a:rPr>
              <a:t>CCSSE</a:t>
            </a:r>
            <a:r>
              <a:rPr lang="en-US" dirty="0" smtClean="0">
                <a:solidFill>
                  <a:schemeClr val="tx1"/>
                </a:solidFill>
              </a:rPr>
              <a:t> Benchmarks</a:t>
            </a:r>
          </a:p>
          <a:p>
            <a:pPr marL="0" indent="0">
              <a:buClr>
                <a:schemeClr val="accent6">
                  <a:lumMod val="75000"/>
                </a:schemeClr>
              </a:buClr>
              <a:buNone/>
            </a:pPr>
            <a:endParaRPr lang="en-US" dirty="0" smtClean="0"/>
          </a:p>
          <a:p>
            <a:pPr>
              <a:buClr>
                <a:schemeClr val="accent6">
                  <a:lumMod val="75000"/>
                </a:schemeClr>
              </a:buClr>
            </a:pP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Academic Challenge</a:t>
            </a:r>
          </a:p>
        </p:txBody>
      </p:sp>
      <p:sp>
        <p:nvSpPr>
          <p:cNvPr id="4" name="Slide Number Placeholder 3"/>
          <p:cNvSpPr>
            <a:spLocks noGrp="1"/>
          </p:cNvSpPr>
          <p:nvPr>
            <p:ph type="sldNum" sz="quarter" idx="12"/>
          </p:nvPr>
        </p:nvSpPr>
        <p:spPr/>
        <p:txBody>
          <a:bodyPr/>
          <a:lstStyle/>
          <a:p>
            <a:fld id="{AA800BDF-7CA0-4F0E-9DB8-2BB12D865371}" type="slidenum">
              <a:rPr lang="en-US" smtClean="0"/>
              <a:pPr/>
              <a:t>20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0759926"/>
              </p:ext>
            </p:extLst>
          </p:nvPr>
        </p:nvGraphicFramePr>
        <p:xfrm>
          <a:off x="377825" y="1600200"/>
          <a:ext cx="83820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2263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Student-Faculty Interaction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77285060"/>
              </p:ext>
            </p:extLst>
          </p:nvPr>
        </p:nvGraphicFramePr>
        <p:xfrm>
          <a:off x="377825" y="1600200"/>
          <a:ext cx="8382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A800BDF-7CA0-4F0E-9DB8-2BB12D865371}" type="slidenum">
              <a:rPr lang="en-US" smtClean="0"/>
              <a:pPr/>
              <a:t>21</a:t>
            </a:fld>
            <a:endParaRPr lang="en-US" dirty="0"/>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spTree>
    <p:extLst>
      <p:ext uri="{BB962C8B-B14F-4D97-AF65-F5344CB8AC3E}">
        <p14:creationId xmlns:p14="http://schemas.microsoft.com/office/powerpoint/2010/main" val="1137201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 for Learners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19427799"/>
              </p:ext>
            </p:extLst>
          </p:nvPr>
        </p:nvGraphicFramePr>
        <p:xfrm>
          <a:off x="381000" y="1700514"/>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A800BDF-7CA0-4F0E-9DB8-2BB12D865371}" type="slidenum">
              <a:rPr lang="en-US" smtClean="0"/>
              <a:pPr/>
              <a:t>22</a:t>
            </a:fld>
            <a:endParaRPr lang="en-US" dirty="0"/>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spTree>
    <p:extLst>
      <p:ext uri="{BB962C8B-B14F-4D97-AF65-F5344CB8AC3E}">
        <p14:creationId xmlns:p14="http://schemas.microsoft.com/office/powerpoint/2010/main" val="1137201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CCSSE</a:t>
            </a:r>
            <a:r>
              <a:rPr lang="en-US" dirty="0" smtClean="0"/>
              <a:t> Benchmarks for </a:t>
            </a:r>
            <a:br>
              <a:rPr lang="en-US" dirty="0" smtClean="0"/>
            </a:br>
            <a:r>
              <a:rPr lang="en-US" dirty="0" smtClean="0"/>
              <a:t>Effective Educational Practice</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83929949"/>
              </p:ext>
            </p:extLst>
          </p:nvPr>
        </p:nvGraphicFramePr>
        <p:xfrm>
          <a:off x="533400" y="2514600"/>
          <a:ext cx="81534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A800BDF-7CA0-4F0E-9DB8-2BB12D865371}" type="slidenum">
              <a:rPr lang="en-US" smtClean="0"/>
              <a:pPr/>
              <a:t>23</a:t>
            </a:fld>
            <a:endParaRPr lang="en-US" dirty="0"/>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sp>
        <p:nvSpPr>
          <p:cNvPr id="6" name="TextBox 5"/>
          <p:cNvSpPr txBox="1"/>
          <p:nvPr/>
        </p:nvSpPr>
        <p:spPr>
          <a:xfrm>
            <a:off x="304800" y="1600200"/>
            <a:ext cx="8534400" cy="707886"/>
          </a:xfrm>
          <a:prstGeom prst="rect">
            <a:avLst/>
          </a:prstGeom>
          <a:noFill/>
        </p:spPr>
        <p:txBody>
          <a:bodyPr wrap="square" rtlCol="0">
            <a:spAutoFit/>
          </a:bodyPr>
          <a:lstStyle/>
          <a:p>
            <a:pPr algn="ctr"/>
            <a:r>
              <a:rPr lang="en-US" sz="2000" b="1" i="1" dirty="0" smtClean="0">
                <a:solidFill>
                  <a:schemeClr val="accent6">
                    <a:lumMod val="75000"/>
                  </a:schemeClr>
                </a:solidFill>
              </a:rPr>
              <a:t>CCSSE</a:t>
            </a:r>
            <a:r>
              <a:rPr lang="en-US" sz="2000" b="1" dirty="0" smtClean="0">
                <a:solidFill>
                  <a:schemeClr val="accent6">
                    <a:lumMod val="75000"/>
                  </a:schemeClr>
                </a:solidFill>
              </a:rPr>
              <a:t> Benchmark Scores for OSUIT</a:t>
            </a:r>
          </a:p>
          <a:p>
            <a:pPr algn="ctr"/>
            <a:r>
              <a:rPr lang="en-US" sz="2000" b="1" dirty="0" smtClean="0">
                <a:solidFill>
                  <a:schemeClr val="accent6">
                    <a:lumMod val="75000"/>
                  </a:schemeClr>
                </a:solidFill>
              </a:rPr>
              <a:t>compared to 2015 CCSSE Cohort and 2015 Top-Performing Colleges</a:t>
            </a:r>
          </a:p>
        </p:txBody>
      </p:sp>
    </p:spTree>
    <p:extLst>
      <p:ext uri="{BB962C8B-B14F-4D97-AF65-F5344CB8AC3E}">
        <p14:creationId xmlns:p14="http://schemas.microsoft.com/office/powerpoint/2010/main" val="453019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Benchmarking – and Reaching for Excellence</a:t>
            </a:r>
            <a:endParaRPr lang="en-US" dirty="0"/>
          </a:p>
        </p:txBody>
      </p:sp>
      <p:sp>
        <p:nvSpPr>
          <p:cNvPr id="3" name="Content Placeholder 2"/>
          <p:cNvSpPr>
            <a:spLocks noGrp="1"/>
          </p:cNvSpPr>
          <p:nvPr>
            <p:ph idx="1"/>
          </p:nvPr>
        </p:nvSpPr>
        <p:spPr>
          <a:xfrm>
            <a:off x="378003" y="1600200"/>
            <a:ext cx="4498797" cy="4419600"/>
          </a:xfrm>
        </p:spPr>
        <p:txBody>
          <a:bodyPr>
            <a:normAutofit/>
          </a:bodyPr>
          <a:lstStyle/>
          <a:p>
            <a:pPr marL="0" indent="0">
              <a:spcAft>
                <a:spcPts val="1200"/>
              </a:spcAft>
              <a:buNone/>
            </a:pPr>
            <a:r>
              <a:rPr lang="en-US" dirty="0" smtClean="0"/>
              <a:t>The most important comparison:</a:t>
            </a:r>
            <a:endParaRPr lang="en-US" sz="2500" dirty="0" smtClean="0"/>
          </a:p>
          <a:p>
            <a:pPr lvl="1">
              <a:lnSpc>
                <a:spcPct val="90000"/>
              </a:lnSpc>
              <a:spcBef>
                <a:spcPts val="0"/>
              </a:spcBef>
              <a:buNone/>
            </a:pPr>
            <a:r>
              <a:rPr lang="en-US" dirty="0" smtClean="0">
                <a:ea typeface="ＭＳ Ｐゴシック" charset="-128"/>
              </a:rPr>
              <a:t>	 </a:t>
            </a:r>
            <a:r>
              <a:rPr lang="en-US" i="1" dirty="0" smtClean="0">
                <a:ea typeface="ＭＳ Ｐゴシック" charset="-128"/>
              </a:rPr>
              <a:t>where we are now</a:t>
            </a:r>
            <a:r>
              <a:rPr lang="en-US" dirty="0" smtClean="0">
                <a:ea typeface="ＭＳ Ｐゴシック" charset="-128"/>
              </a:rPr>
              <a:t>, 	   </a:t>
            </a:r>
            <a:r>
              <a:rPr lang="en-US" sz="2400" dirty="0" smtClean="0">
                <a:ea typeface="ＭＳ Ｐゴシック" charset="-128"/>
              </a:rPr>
              <a:t>compared with </a:t>
            </a:r>
          </a:p>
          <a:p>
            <a:pPr lvl="1">
              <a:lnSpc>
                <a:spcPct val="90000"/>
              </a:lnSpc>
              <a:spcBef>
                <a:spcPts val="0"/>
              </a:spcBef>
              <a:buNone/>
            </a:pPr>
            <a:r>
              <a:rPr lang="en-US" i="1" dirty="0" smtClean="0">
                <a:ea typeface="ＭＳ Ｐゴシック" charset="-128"/>
              </a:rPr>
              <a:t>	where we want to be</a:t>
            </a:r>
            <a:r>
              <a:rPr lang="en-US" dirty="0" smtClean="0">
                <a:ea typeface="ＭＳ Ｐゴシック" charset="-128"/>
              </a:rPr>
              <a:t>.</a:t>
            </a:r>
          </a:p>
        </p:txBody>
      </p:sp>
      <p:sp>
        <p:nvSpPr>
          <p:cNvPr id="4" name="Slide Number Placeholder 3"/>
          <p:cNvSpPr>
            <a:spLocks noGrp="1"/>
          </p:cNvSpPr>
          <p:nvPr>
            <p:ph type="sldNum" sz="quarter" idx="12"/>
          </p:nvPr>
        </p:nvSpPr>
        <p:spPr/>
        <p:txBody>
          <a:bodyPr/>
          <a:lstStyle/>
          <a:p>
            <a:fld id="{AA800BDF-7CA0-4F0E-9DB8-2BB12D865371}" type="slidenum">
              <a:rPr lang="en-US" smtClean="0"/>
              <a:pPr/>
              <a:t>24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600200"/>
            <a:ext cx="3124200" cy="4691507"/>
          </a:xfrm>
          <a:prstGeom prst="rect">
            <a:avLst/>
          </a:prstGeom>
        </p:spPr>
      </p:pic>
    </p:spTree>
    <p:extLst>
      <p:ext uri="{BB962C8B-B14F-4D97-AF65-F5344CB8AC3E}">
        <p14:creationId xmlns:p14="http://schemas.microsoft.com/office/powerpoint/2010/main" val="2165703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Reaching for Excellence at OSUIT</a:t>
            </a:r>
            <a:endParaRPr lang="en-US" dirty="0"/>
          </a:p>
        </p:txBody>
      </p:sp>
      <p:sp>
        <p:nvSpPr>
          <p:cNvPr id="3" name="Content Placeholder 2"/>
          <p:cNvSpPr>
            <a:spLocks noGrp="1"/>
          </p:cNvSpPr>
          <p:nvPr>
            <p:ph idx="1"/>
          </p:nvPr>
        </p:nvSpPr>
        <p:spPr>
          <a:noFill/>
        </p:spPr>
        <p:txBody>
          <a:bodyPr>
            <a:normAutofit/>
          </a:bodyPr>
          <a:lstStyle/>
          <a:p>
            <a:pPr>
              <a:spcBef>
                <a:spcPts val="1800"/>
              </a:spcBef>
            </a:pPr>
            <a:r>
              <a:rPr lang="en-US" sz="2200" dirty="0" smtClean="0">
                <a:ea typeface="ＭＳ Ｐゴシック" charset="-128"/>
              </a:rPr>
              <a:t>More professional development in new and effective teaching strategies.</a:t>
            </a:r>
            <a:endParaRPr lang="en-US" sz="2200" dirty="0">
              <a:ea typeface="ＭＳ Ｐゴシック" charset="-128"/>
            </a:endParaRPr>
          </a:p>
          <a:p>
            <a:pPr>
              <a:spcBef>
                <a:spcPts val="1800"/>
              </a:spcBef>
            </a:pPr>
            <a:r>
              <a:rPr lang="en-US" sz="2200" dirty="0" smtClean="0">
                <a:ea typeface="ＭＳ Ｐゴシック" charset="-128"/>
              </a:rPr>
              <a:t>Feedback on academic performance— greatly affects retention</a:t>
            </a:r>
          </a:p>
          <a:p>
            <a:pPr>
              <a:spcBef>
                <a:spcPts val="1800"/>
              </a:spcBef>
            </a:pPr>
            <a:r>
              <a:rPr lang="en-US" sz="2200" dirty="0" smtClean="0">
                <a:ea typeface="ＭＳ Ｐゴシック" charset="-128"/>
              </a:rPr>
              <a:t>Build personal connections</a:t>
            </a:r>
          </a:p>
          <a:p>
            <a:pPr>
              <a:spcBef>
                <a:spcPts val="1800"/>
              </a:spcBef>
            </a:pPr>
            <a:r>
              <a:rPr lang="en-US" sz="2200" dirty="0" smtClean="0">
                <a:ea typeface="ＭＳ Ｐゴシック" charset="-128"/>
              </a:rPr>
              <a:t>Raise expectations and communicate them clearly and consistently</a:t>
            </a:r>
            <a:endParaRPr lang="en-US" sz="2200" dirty="0">
              <a:ea typeface="ＭＳ Ｐゴシック" charset="-128"/>
            </a:endParaRPr>
          </a:p>
        </p:txBody>
      </p:sp>
      <p:sp>
        <p:nvSpPr>
          <p:cNvPr id="4" name="Slide Number Placeholder 3"/>
          <p:cNvSpPr>
            <a:spLocks noGrp="1"/>
          </p:cNvSpPr>
          <p:nvPr>
            <p:ph type="sldNum" sz="quarter" idx="12"/>
          </p:nvPr>
        </p:nvSpPr>
        <p:spPr/>
        <p:txBody>
          <a:bodyPr/>
          <a:lstStyle/>
          <a:p>
            <a:fld id="{AA800BDF-7CA0-4F0E-9DB8-2BB12D865371}" type="slidenum">
              <a:rPr lang="en-US" smtClean="0"/>
              <a:pPr/>
              <a:t>25</a:t>
            </a:fld>
            <a:endParaRPr lang="en-US" dirty="0"/>
          </a:p>
        </p:txBody>
      </p:sp>
    </p:spTree>
    <p:extLst>
      <p:ext uri="{BB962C8B-B14F-4D97-AF65-F5344CB8AC3E}">
        <p14:creationId xmlns:p14="http://schemas.microsoft.com/office/powerpoint/2010/main" val="3541431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idx="1"/>
          </p:nvPr>
        </p:nvSpPr>
        <p:spPr/>
        <p:txBody>
          <a:bodyPr>
            <a:normAutofit/>
          </a:bodyPr>
          <a:lstStyle/>
          <a:p>
            <a:r>
              <a:rPr lang="en-US" sz="2400" dirty="0"/>
              <a:t>The report can be found on the OSUIT website under Institutional </a:t>
            </a:r>
            <a:r>
              <a:rPr lang="en-US" sz="2400" dirty="0" smtClean="0"/>
              <a:t>Research and Reports &amp; Surveys:</a:t>
            </a:r>
            <a:endParaRPr lang="en-US" sz="2400" dirty="0"/>
          </a:p>
          <a:p>
            <a:pPr marL="0" indent="0">
              <a:buNone/>
            </a:pPr>
            <a:endParaRPr lang="en-US" sz="2400" dirty="0" smtClean="0"/>
          </a:p>
          <a:p>
            <a:pPr marL="0" indent="0" algn="ctr">
              <a:buNone/>
            </a:pPr>
            <a:r>
              <a:rPr lang="en-US" sz="2400"/>
              <a:t>osuit.edu/research</a:t>
            </a:r>
            <a:r>
              <a:rPr lang="en-US" sz="2400" smtClean="0"/>
              <a:t>/</a:t>
            </a:r>
          </a:p>
          <a:p>
            <a:pPr marL="0" indent="0" algn="ctr">
              <a:buNone/>
            </a:pPr>
            <a:endParaRPr lang="en-US" sz="2400" dirty="0" smtClean="0"/>
          </a:p>
          <a:p>
            <a:endParaRPr lang="en-US" sz="2400" dirty="0"/>
          </a:p>
          <a:p>
            <a:pPr marL="0" indent="0">
              <a:buNone/>
            </a:pPr>
            <a:r>
              <a:rPr lang="en-US" sz="2400" dirty="0" smtClean="0"/>
              <a:t>Contact: Curtis </a:t>
            </a:r>
            <a:r>
              <a:rPr lang="en-US" sz="2400" dirty="0"/>
              <a:t>Miller, Institutional Research Analyst</a:t>
            </a:r>
          </a:p>
          <a:p>
            <a:pPr marL="0" indent="0">
              <a:buNone/>
            </a:pPr>
            <a:r>
              <a:rPr lang="en-US" sz="2400" dirty="0" smtClean="0"/>
              <a:t>	    Michelle </a:t>
            </a:r>
            <a:r>
              <a:rPr lang="en-US" sz="2400" dirty="0"/>
              <a:t>Canan, Director of Institutional Research</a:t>
            </a:r>
          </a:p>
          <a:p>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26</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CCSSE</a:t>
            </a:r>
            <a:r>
              <a:rPr lang="en-US" dirty="0" smtClean="0"/>
              <a:t> Overview</a:t>
            </a:r>
            <a:endParaRPr lang="en-US" dirty="0"/>
          </a:p>
        </p:txBody>
      </p:sp>
    </p:spTree>
    <p:extLst>
      <p:ext uri="{BB962C8B-B14F-4D97-AF65-F5344CB8AC3E}">
        <p14:creationId xmlns:p14="http://schemas.microsoft.com/office/powerpoint/2010/main" val="861452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Community College Survey of Student Engagement (</a:t>
            </a:r>
            <a:r>
              <a:rPr lang="en-US" i="1" dirty="0" smtClean="0"/>
              <a:t>CCSSE</a:t>
            </a:r>
            <a:r>
              <a:rPr lang="en-US" dirty="0" smtClean="0"/>
              <a:t>)</a:t>
            </a:r>
            <a:endParaRPr lang="en-US" dirty="0"/>
          </a:p>
        </p:txBody>
      </p:sp>
      <p:sp>
        <p:nvSpPr>
          <p:cNvPr id="3" name="Content Placeholder 2"/>
          <p:cNvSpPr>
            <a:spLocks noGrp="1"/>
          </p:cNvSpPr>
          <p:nvPr>
            <p:ph idx="1"/>
          </p:nvPr>
        </p:nvSpPr>
        <p:spPr>
          <a:xfrm>
            <a:off x="685800" y="1828800"/>
            <a:ext cx="4495800" cy="4343400"/>
          </a:xfrm>
        </p:spPr>
        <p:txBody>
          <a:bodyPr>
            <a:normAutofit/>
          </a:bodyPr>
          <a:lstStyle/>
          <a:p>
            <a:pPr marL="0" indent="0">
              <a:spcAft>
                <a:spcPts val="1800"/>
              </a:spcAft>
              <a:buNone/>
            </a:pPr>
            <a:endParaRPr lang="en-US" sz="2800" i="1" dirty="0" smtClean="0"/>
          </a:p>
          <a:p>
            <a:pPr marL="0" indent="0">
              <a:spcAft>
                <a:spcPts val="1800"/>
              </a:spcAft>
              <a:buNone/>
            </a:pPr>
            <a:r>
              <a:rPr lang="en-US" sz="3500" i="1" dirty="0" smtClean="0"/>
              <a:t>CCSSE</a:t>
            </a:r>
            <a:r>
              <a:rPr lang="en-US" sz="3500" dirty="0" smtClean="0"/>
              <a:t> is designed to capture student engagement as a measure of institutional quality.</a:t>
            </a:r>
          </a:p>
          <a:p>
            <a:pPr>
              <a:spcAft>
                <a:spcPts val="1200"/>
              </a:spcAft>
            </a:pP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4</a:t>
            </a:fld>
            <a:endParaRPr lang="en-US" dirty="0"/>
          </a:p>
        </p:txBody>
      </p:sp>
      <p:pic>
        <p:nvPicPr>
          <p:cNvPr id="5" name="Content Placeholder 4" descr="newch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119" y="1600200"/>
            <a:ext cx="347402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What is Student Engagement?</a:t>
            </a:r>
            <a:endParaRPr lang="en-US" dirty="0"/>
          </a:p>
        </p:txBody>
      </p:sp>
      <p:sp>
        <p:nvSpPr>
          <p:cNvPr id="3" name="Content Placeholder 2"/>
          <p:cNvSpPr>
            <a:spLocks noGrp="1"/>
          </p:cNvSpPr>
          <p:nvPr>
            <p:ph idx="1"/>
          </p:nvPr>
        </p:nvSpPr>
        <p:spPr>
          <a:xfrm>
            <a:off x="378003" y="1828800"/>
            <a:ext cx="8382000" cy="4191000"/>
          </a:xfrm>
        </p:spPr>
        <p:txBody>
          <a:bodyPr/>
          <a:lstStyle/>
          <a:p>
            <a:pPr marL="0" indent="0">
              <a:buNone/>
            </a:pPr>
            <a:r>
              <a:rPr lang="en-US" sz="3400" dirty="0" smtClean="0">
                <a:ea typeface="ＭＳ Ｐゴシック" pitchFamily="34" charset="-128"/>
              </a:rPr>
              <a:t>…the amount of time and energy students invest in meaningful educational practices</a:t>
            </a:r>
          </a:p>
          <a:p>
            <a:pPr marL="0" indent="0"/>
            <a:endParaRPr lang="en-US" sz="3400" dirty="0" smtClean="0">
              <a:ea typeface="ＭＳ Ｐゴシック" pitchFamily="34" charset="-128"/>
            </a:endParaRPr>
          </a:p>
          <a:p>
            <a:pPr marL="0" indent="0">
              <a:buNone/>
            </a:pPr>
            <a:r>
              <a:rPr lang="en-US" sz="3400" dirty="0" smtClean="0">
                <a:ea typeface="ＭＳ Ｐゴシック" pitchFamily="34" charset="-128"/>
              </a:rPr>
              <a:t>…the institutional practices and student behaviors that are highly correlated with student learning and retention</a:t>
            </a:r>
          </a:p>
          <a:p>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CCSSE: </a:t>
            </a:r>
            <a:r>
              <a:rPr lang="en-US" dirty="0" smtClean="0"/>
              <a:t>A Tool for Community Colleges</a:t>
            </a:r>
            <a:endParaRPr lang="en-US" dirty="0"/>
          </a:p>
        </p:txBody>
      </p:sp>
      <p:sp>
        <p:nvSpPr>
          <p:cNvPr id="3" name="Content Placeholder 2"/>
          <p:cNvSpPr>
            <a:spLocks noGrp="1"/>
          </p:cNvSpPr>
          <p:nvPr>
            <p:ph idx="1"/>
          </p:nvPr>
        </p:nvSpPr>
        <p:spPr>
          <a:xfrm>
            <a:off x="378003" y="1600200"/>
            <a:ext cx="8232597" cy="4876800"/>
          </a:xfrm>
        </p:spPr>
        <p:txBody>
          <a:bodyPr>
            <a:normAutofit fontScale="92500" lnSpcReduction="20000"/>
          </a:bodyPr>
          <a:lstStyle/>
          <a:p>
            <a:pPr>
              <a:lnSpc>
                <a:spcPct val="120000"/>
              </a:lnSpc>
              <a:spcBef>
                <a:spcPts val="300"/>
              </a:spcBef>
              <a:spcAft>
                <a:spcPts val="600"/>
              </a:spcAft>
            </a:pPr>
            <a:r>
              <a:rPr lang="en-US" i="1" dirty="0" smtClean="0">
                <a:ea typeface="ＭＳ Ｐゴシック" charset="-128"/>
              </a:rPr>
              <a:t>CCSSE</a:t>
            </a:r>
            <a:r>
              <a:rPr lang="en-US" dirty="0" smtClean="0">
                <a:ea typeface="ＭＳ Ｐゴシック" charset="-128"/>
              </a:rPr>
              <a:t> helps us</a:t>
            </a:r>
          </a:p>
          <a:p>
            <a:pPr lvl="1">
              <a:lnSpc>
                <a:spcPct val="120000"/>
              </a:lnSpc>
              <a:spcBef>
                <a:spcPts val="300"/>
              </a:spcBef>
              <a:spcAft>
                <a:spcPts val="1200"/>
              </a:spcAft>
              <a:buFont typeface="Arial" pitchFamily="34" charset="0"/>
              <a:buChar char="•"/>
            </a:pPr>
            <a:r>
              <a:rPr lang="en-US" dirty="0" smtClean="0">
                <a:ea typeface="ＭＳ Ｐゴシック" charset="-128"/>
              </a:rPr>
              <a:t>Assess quality in community college education</a:t>
            </a:r>
          </a:p>
          <a:p>
            <a:pPr lvl="1">
              <a:lnSpc>
                <a:spcPct val="120000"/>
              </a:lnSpc>
              <a:spcBef>
                <a:spcPts val="300"/>
              </a:spcBef>
              <a:spcAft>
                <a:spcPts val="1200"/>
              </a:spcAft>
              <a:buFont typeface="Arial" pitchFamily="34" charset="0"/>
              <a:buChar char="•"/>
            </a:pPr>
            <a:r>
              <a:rPr lang="en-US" dirty="0" smtClean="0">
                <a:ea typeface="ＭＳ Ｐゴシック" charset="-128"/>
              </a:rPr>
              <a:t>Identify and learn from good educational practice</a:t>
            </a:r>
          </a:p>
          <a:p>
            <a:pPr lvl="1">
              <a:lnSpc>
                <a:spcPct val="120000"/>
              </a:lnSpc>
              <a:spcBef>
                <a:spcPts val="300"/>
              </a:spcBef>
              <a:spcAft>
                <a:spcPts val="1200"/>
              </a:spcAft>
              <a:buFont typeface="Arial" pitchFamily="34" charset="0"/>
              <a:buChar char="•"/>
            </a:pPr>
            <a:r>
              <a:rPr lang="en-US" noProof="1" smtClean="0">
                <a:ea typeface="ＭＳ Ｐゴシック" charset="-128"/>
              </a:rPr>
              <a:t>Identify areas in which we can improve</a:t>
            </a:r>
            <a:endParaRPr lang="en-US" dirty="0" smtClean="0">
              <a:latin typeface="Times" charset="0"/>
              <a:ea typeface="ＭＳ Ｐゴシック" charset="-128"/>
            </a:endParaRPr>
          </a:p>
          <a:p>
            <a:pPr>
              <a:lnSpc>
                <a:spcPct val="120000"/>
              </a:lnSpc>
              <a:spcBef>
                <a:spcPts val="300"/>
              </a:spcBef>
              <a:spcAft>
                <a:spcPts val="1200"/>
              </a:spcAft>
            </a:pPr>
            <a:r>
              <a:rPr lang="en-US" dirty="0" smtClean="0"/>
              <a:t>Basic principles </a:t>
            </a:r>
            <a:endParaRPr lang="en-US" dirty="0" smtClean="0">
              <a:ea typeface="ＭＳ Ｐゴシック" charset="-128"/>
            </a:endParaRPr>
          </a:p>
          <a:p>
            <a:pPr marL="800100" lvl="1" indent="-342900">
              <a:lnSpc>
                <a:spcPct val="120000"/>
              </a:lnSpc>
              <a:spcBef>
                <a:spcPts val="300"/>
              </a:spcBef>
              <a:spcAft>
                <a:spcPts val="1200"/>
              </a:spcAft>
              <a:buFont typeface="Arial" pitchFamily="34" charset="0"/>
              <a:buChar char="•"/>
            </a:pPr>
            <a:r>
              <a:rPr lang="en-US" dirty="0" smtClean="0">
                <a:ea typeface="ＭＳ Ｐゴシック" charset="-128"/>
              </a:rPr>
              <a:t>Provides reliable data on issues that matter</a:t>
            </a:r>
          </a:p>
          <a:p>
            <a:pPr marL="800100" lvl="1" indent="-342900">
              <a:lnSpc>
                <a:spcPct val="120000"/>
              </a:lnSpc>
              <a:spcBef>
                <a:spcPts val="300"/>
              </a:spcBef>
              <a:spcAft>
                <a:spcPts val="1200"/>
              </a:spcAft>
              <a:buFont typeface="Arial" pitchFamily="34" charset="0"/>
              <a:buChar char="•"/>
            </a:pPr>
            <a:r>
              <a:rPr lang="en-US" dirty="0" smtClean="0">
                <a:ea typeface="ＭＳ Ｐゴシック" charset="-128"/>
              </a:rPr>
              <a:t>Reports data publicly</a:t>
            </a:r>
          </a:p>
          <a:p>
            <a:pPr marL="800100" lvl="1" indent="-342900">
              <a:lnSpc>
                <a:spcPct val="120000"/>
              </a:lnSpc>
              <a:spcBef>
                <a:spcPts val="300"/>
              </a:spcBef>
              <a:spcAft>
                <a:spcPts val="1200"/>
              </a:spcAft>
              <a:buFont typeface="Arial" pitchFamily="34" charset="0"/>
              <a:buChar char="•"/>
            </a:pPr>
            <a:r>
              <a:rPr lang="en-US" dirty="0" smtClean="0">
                <a:ea typeface="ＭＳ Ｐゴシック" charset="-128"/>
              </a:rPr>
              <a:t>Is committed to using data for improvement</a:t>
            </a:r>
          </a:p>
          <a:p>
            <a:pPr>
              <a:lnSpc>
                <a:spcPct val="90000"/>
              </a:lnSpc>
            </a:pPr>
            <a:endParaRPr lang="en-US" sz="2400" u="sng" dirty="0" smtClean="0">
              <a:ea typeface="ＭＳ Ｐゴシック" charset="-128"/>
            </a:endParaRPr>
          </a:p>
        </p:txBody>
      </p:sp>
      <p:sp>
        <p:nvSpPr>
          <p:cNvPr id="4" name="Slide Number Placeholder 3"/>
          <p:cNvSpPr>
            <a:spLocks noGrp="1"/>
          </p:cNvSpPr>
          <p:nvPr>
            <p:ph type="sldNum" sz="quarter" idx="12"/>
          </p:nvPr>
        </p:nvSpPr>
        <p:spPr/>
        <p:txBody>
          <a:bodyPr/>
          <a:lstStyle/>
          <a:p>
            <a:fld id="{AA800BDF-7CA0-4F0E-9DB8-2BB12D865371}" type="slidenum">
              <a:rPr lang="en-US" smtClean="0"/>
              <a:pPr/>
              <a:t>6</a:t>
            </a:fld>
            <a:endParaRPr lang="en-US" dirty="0"/>
          </a:p>
        </p:txBody>
      </p:sp>
    </p:spTree>
    <p:extLst>
      <p:ext uri="{BB962C8B-B14F-4D97-AF65-F5344CB8AC3E}">
        <p14:creationId xmlns:p14="http://schemas.microsoft.com/office/powerpoint/2010/main" val="4143444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0"/>
            <a:ext cx="5334000" cy="1447800"/>
          </a:xfrm>
        </p:spPr>
        <p:txBody>
          <a:bodyPr>
            <a:normAutofit/>
          </a:bodyPr>
          <a:lstStyle/>
          <a:p>
            <a:r>
              <a:rPr lang="en-US" dirty="0" smtClean="0"/>
              <a:t>Student Respondent Profile at OSUIT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191000"/>
            <a:ext cx="2195699" cy="163982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Survey Respondents</a:t>
            </a:r>
            <a:endParaRPr lang="en-US" dirty="0"/>
          </a:p>
        </p:txBody>
      </p:sp>
      <p:sp>
        <p:nvSpPr>
          <p:cNvPr id="8" name="Content Placeholder 7"/>
          <p:cNvSpPr>
            <a:spLocks noGrp="1"/>
          </p:cNvSpPr>
          <p:nvPr>
            <p:ph idx="1"/>
          </p:nvPr>
        </p:nvSpPr>
        <p:spPr>
          <a:xfrm>
            <a:off x="457200" y="2667000"/>
            <a:ext cx="8382000" cy="1828800"/>
          </a:xfrm>
        </p:spPr>
        <p:txBody>
          <a:bodyPr/>
          <a:lstStyle/>
          <a:p>
            <a:pPr lvl="0">
              <a:spcAft>
                <a:spcPts val="1200"/>
              </a:spcAft>
            </a:pPr>
            <a:r>
              <a:rPr lang="en-US" dirty="0" smtClean="0"/>
              <a:t>561 adjusted survey count</a:t>
            </a:r>
          </a:p>
          <a:p>
            <a:pPr lvl="0">
              <a:spcAft>
                <a:spcPts val="1200"/>
              </a:spcAft>
            </a:pPr>
            <a:r>
              <a:rPr lang="en-US" dirty="0" smtClean="0"/>
              <a:t>94% overall “percent of target” rate</a:t>
            </a:r>
          </a:p>
          <a:p>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8</a:t>
            </a:fld>
            <a:endParaRPr lang="en-US" dirty="0"/>
          </a:p>
        </p:txBody>
      </p:sp>
      <p:sp>
        <p:nvSpPr>
          <p:cNvPr id="7" name="TextBox 6"/>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 </a:t>
            </a:r>
            <a:br>
              <a:rPr lang="en-US" dirty="0" smtClean="0"/>
            </a:br>
            <a:r>
              <a:rPr lang="en-US" dirty="0" smtClean="0"/>
              <a:t>Enrollment Status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AA800BDF-7CA0-4F0E-9DB8-2BB12D865371}" type="slidenum">
              <a:rPr lang="en-US" smtClean="0"/>
              <a:pPr/>
              <a:t>9</a:t>
            </a:fld>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1271567096"/>
              </p:ext>
            </p:extLst>
          </p:nvPr>
        </p:nvGraphicFramePr>
        <p:xfrm>
          <a:off x="685800" y="2362200"/>
          <a:ext cx="7772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248400"/>
            <a:ext cx="1828800" cy="215444"/>
          </a:xfrm>
          <a:prstGeom prst="rect">
            <a:avLst/>
          </a:prstGeom>
          <a:noFill/>
        </p:spPr>
        <p:txBody>
          <a:bodyPr wrap="square" rtlCol="0">
            <a:spAutoFit/>
          </a:bodyPr>
          <a:lstStyle/>
          <a:p>
            <a:r>
              <a:rPr lang="en-US" sz="800" i="1" dirty="0" smtClean="0"/>
              <a:t>Source: 2015 CCSSE data</a:t>
            </a:r>
            <a:endParaRPr lang="en-US" sz="800" i="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34&quot;/&gt;&lt;/object&gt;&lt;object type=&quot;3&quot; unique_id=&quot;10005&quot;&gt;&lt;property id=&quot;20148&quot; value=&quot;5&quot;/&gt;&lt;property id=&quot;20300&quot; value=&quot;Slide 2 - &amp;quot;CCSSE 2015 Findings for [College Name]&amp;quot;&quot;/&gt;&lt;property id=&quot;20307&quot; value=&quot;256&quot;/&gt;&lt;/object&gt;&lt;object type=&quot;3&quot; unique_id=&quot;10006&quot;&gt;&lt;property id=&quot;20148&quot; value=&quot;5&quot;/&gt;&lt;property id=&quot;20300&quot; value=&quot;Slide 3 - &amp;quot;Presentation Overview&amp;quot;&quot;/&gt;&lt;property id=&quot;20307&quot; value=&quot;386&quot;/&gt;&lt;/object&gt;&lt;object type=&quot;3&quot; unique_id=&quot;10007&quot;&gt;&lt;property id=&quot;20148&quot; value=&quot;5&quot;/&gt;&lt;property id=&quot;20300&quot; value=&quot;Slide 4 - &amp;quot;CCSSE Overview&amp;quot;&quot;/&gt;&lt;property id=&quot;20307&quot; value=&quot;258&quot;/&gt;&lt;/object&gt;&lt;object type=&quot;3&quot; unique_id=&quot;10008&quot;&gt;&lt;property id=&quot;20148&quot; value=&quot;5&quot;/&gt;&lt;property id=&quot;20300&quot; value=&quot;Slide 5 - &amp;quot;What is Student Engagement?&amp;quot;&quot;/&gt;&lt;property id=&quot;20307&quot; value=&quot;440&quot;/&gt;&lt;/object&gt;&lt;object type=&quot;3&quot; unique_id=&quot;10009&quot;&gt;&lt;property id=&quot;20148&quot; value=&quot;5&quot;/&gt;&lt;property id=&quot;20300&quot; value=&quot;Slide 6 - &amp;quot;The Community College Survey of Student Engagement (CCSSE)&amp;quot;&quot;/&gt;&lt;property id=&quot;20307&quot; value=&quot;369&quot;/&gt;&lt;/object&gt;&lt;object type=&quot;3&quot; unique_id=&quot;10010&quot;&gt;&lt;property id=&quot;20148&quot; value=&quot;5&quot;/&gt;&lt;property id=&quot;20300&quot; value=&quot;Slide 7 - &amp;quot;CCSSE: A Tool for Community Colleges&amp;quot;&quot;/&gt;&lt;property id=&quot;20307&quot; value=&quot;257&quot;/&gt;&lt;/object&gt;&lt;object type=&quot;3&quot; unique_id=&quot;10011&quot;&gt;&lt;property id=&quot;20148&quot; value=&quot;5&quot;/&gt;&lt;property id=&quot;20300&quot; value=&quot;Slide 8 - &amp;quot;Student Respondent Profile at [College Name]&amp;quot;&quot;/&gt;&lt;property id=&quot;20307&quot; value=&quot;387&quot;/&gt;&lt;/object&gt;&lt;object type=&quot;3&quot; unique_id=&quot;10012&quot;&gt;&lt;property id=&quot;20148&quot; value=&quot;5&quot;/&gt;&lt;property id=&quot;20300&quot; value=&quot;Slide 9 - &amp;quot;Survey Respondents&amp;quot;&quot;/&gt;&lt;property id=&quot;20307&quot; value=&quot;442&quot;/&gt;&lt;/object&gt;&lt;object type=&quot;3&quot; unique_id=&quot;10013&quot;&gt;&lt;property id=&quot;20148&quot; value=&quot;5&quot;/&gt;&lt;property id=&quot;20300&quot; value=&quot;Slide 10 - &amp;quot;Excluded Respondents&amp;quot;&quot;/&gt;&lt;property id=&quot;20307&quot; value=&quot;373&quot;/&gt;&lt;/object&gt;&lt;object type=&quot;3&quot; unique_id=&quot;10014&quot;&gt;&lt;property id=&quot;20148&quot; value=&quot;5&quot;/&gt;&lt;property id=&quot;20300&quot; value=&quot;Slide 11 - &amp;quot;Section Instructions&amp;quot;&quot;/&gt;&lt;property id=&quot;20307&quot; value=&quot;437&quot;/&gt;&lt;/object&gt;&lt;object type=&quot;3&quot; unique_id=&quot;10015&quot;&gt;&lt;property id=&quot;20148&quot; value=&quot;5&quot;/&gt;&lt;property id=&quot;20300&quot; value=&quot;Slide 12 - &amp;quot;Student Respondent Profile:  Enrollment Status&amp;quot;&quot;/&gt;&lt;property id=&quot;20307&quot; value=&quot;417&quot;/&gt;&lt;/object&gt;&lt;object type=&quot;3&quot; unique_id=&quot;10016&quot;&gt;&lt;property id=&quot;20148&quot; value=&quot;5&quot;/&gt;&lt;property id=&quot;20300&quot; value=&quot;Slide 13 - &amp;quot;Student Respondent Profile:  Age&amp;quot;&quot;/&gt;&lt;property id=&quot;20307&quot; value=&quot;407&quot;/&gt;&lt;/object&gt;&lt;object type=&quot;3&quot; unique_id=&quot;10017&quot;&gt;&lt;property id=&quot;20148&quot; value=&quot;5&quot;/&gt;&lt;property id=&quot;20300&quot; value=&quot;Slide 14 - &amp;quot;Student Respondent Profile: Sex&amp;quot;&quot;/&gt;&lt;property id=&quot;20307&quot; value=&quot;443&quot;/&gt;&lt;/object&gt;&lt;object type=&quot;3&quot; unique_id=&quot;10018&quot;&gt;&lt;property id=&quot;20148&quot; value=&quot;5&quot;/&gt;&lt;property id=&quot;20300&quot; value=&quot;Slide 15 - &amp;quot;Student Respondent Profile:  Racial Identification&amp;quot;&quot;/&gt;&lt;property id=&quot;20307&quot; value=&quot;408&quot;/&gt;&lt;/object&gt;&lt;object type=&quot;3&quot; unique_id=&quot;10019&quot;&gt;&lt;property id=&quot;20148&quot; value=&quot;5&quot;/&gt;&lt;property id=&quot;20300&quot; value=&quot;Slide 16 - &amp;quot;Section Instructions&amp;quot;&quot;/&gt;&lt;property id=&quot;20307&quot; value=&quot;439&quot;/&gt;&lt;/object&gt;&lt;object type=&quot;3&quot; unique_id=&quot;10020&quot;&gt;&lt;property id=&quot;20148&quot; value=&quot;5&quot;/&gt;&lt;property id=&quot;20300&quot; value=&quot;Slide 17 - &amp;quot;Student Respondent Profile:  First-Generation Status&amp;quot;&quot;/&gt;&lt;property id=&quot;20307&quot; value=&quot;418&quot;/&gt;&lt;/object&gt;&lt;object type=&quot;3&quot; unique_id=&quot;10021&quot;&gt;&lt;property id=&quot;20148&quot; value=&quot;5&quot;/&gt;&lt;property id=&quot;20300&quot; value=&quot;Slide 18 - &amp;quot;Student Respondent Profile:  Educational Attainment&amp;quot;&quot;/&gt;&lt;property id=&quot;20307&quot; value=&quot;444&quot;/&gt;&lt;/object&gt;&lt;object type=&quot;3&quot; unique_id=&quot;10022&quot;&gt;&lt;property id=&quot;20148&quot; value=&quot;5&quot;/&gt;&lt;property id=&quot;20300&quot; value=&quot;Slide 19 - &amp;quot;Student Respondent Profile: Goals&amp;quot;&quot;/&gt;&lt;property id=&quot;20307&quot; value=&quot;445&quot;/&gt;&lt;/object&gt;&lt;object type=&quot;3&quot; unique_id=&quot;10023&quot;&gt;&lt;property id=&quot;20148&quot; value=&quot;5&quot;/&gt;&lt;property id=&quot;20300&quot; value=&quot;Slide 20 - &amp;quot;Student Respondent Profile:  Total Credit Hours Earned&amp;quot;&quot;/&gt;&lt;property id=&quot;20307&quot; value=&quot;411&quot;/&gt;&lt;/object&gt;&lt;object type=&quot;3&quot; unique_id=&quot;10024&quot;&gt;&lt;property id=&quot;20148&quot; value=&quot;5&quot;/&gt;&lt;property id=&quot;20300&quot; value=&quot;Slide 21 - &amp;quot;Student Respondent Profile:  External Commitments&amp;quot;&quot;/&gt;&lt;property id=&quot;20307&quot; value=&quot;413&quot;/&gt;&lt;/object&gt;&lt;object type=&quot;3&quot; unique_id=&quot;10025&quot;&gt;&lt;property id=&quot;20148&quot; value=&quot;5&quot;/&gt;&lt;property id=&quot;20300&quot; value=&quot;Slide 22 - &amp;quot;Student Respondent Profile:  College-Sponsored Activities&amp;quot;&quot;/&gt;&lt;property id=&quot;20307&quot; value=&quot;428&quot;/&gt;&lt;/object&gt;&lt;object type=&quot;3&quot; unique_id=&quot;10026&quot;&gt;&lt;property id=&quot;20148&quot; value=&quot;5&quot;/&gt;&lt;property id=&quot;20300&quot; value=&quot;Slide 23 - &amp;quot;CCSSE  Benchmarks&amp;quot;&quot;/&gt;&lt;property id=&quot;20307&quot; value=&quot;270&quot;/&gt;&lt;/object&gt;&lt;object type=&quot;3&quot; unique_id=&quot;10027&quot;&gt;&lt;property id=&quot;20148&quot; value=&quot;5&quot;/&gt;&lt;property id=&quot;20300&quot; value=&quot;Slide 24 - &amp;quot;Section Instructions&amp;quot;&quot;/&gt;&lt;property id=&quot;20307&quot; value=&quot;438&quot;/&gt;&lt;/object&gt;&lt;object type=&quot;3&quot; unique_id=&quot;10028&quot;&gt;&lt;property id=&quot;20148&quot; value=&quot;5&quot;/&gt;&lt;property id=&quot;20300&quot; value=&quot;Slide 25 - &amp;quot;CCSSE Benchmarks for  Effective Educational Practice&amp;quot;&quot;/&gt;&lt;property id=&quot;20307&quot; value=&quot;271&quot;/&gt;&lt;/object&gt;&lt;object type=&quot;3&quot; unique_id=&quot;10031&quot;&gt;&lt;property id=&quot;20148&quot; value=&quot;5&quot;/&gt;&lt;property id=&quot;20300&quot; value=&quot;Slide 26 - &amp;quot;Active and Collaborative Learning &amp;quot;&quot;/&gt;&lt;property id=&quot;20307&quot; value=&quot;396&quot;/&gt;&lt;/object&gt;&lt;object type=&quot;3&quot; unique_id=&quot;10032&quot;&gt;&lt;property id=&quot;20148&quot; value=&quot;5&quot;/&gt;&lt;property id=&quot;20300&quot; value=&quot;Slide 27 - &amp;quot;Student Effort&amp;quot;&quot;/&gt;&lt;property id=&quot;20307&quot; value=&quot;420&quot;/&gt;&lt;/object&gt;&lt;object type=&quot;3&quot; unique_id=&quot;10033&quot;&gt;&lt;property id=&quot;20148&quot; value=&quot;5&quot;/&gt;&lt;property id=&quot;20300&quot; value=&quot;Slide 28 - &amp;quot;Academic Challenge&amp;quot;&quot;/&gt;&lt;property id=&quot;20307&quot; value=&quot;421&quot;/&gt;&lt;/object&gt;&lt;object type=&quot;3&quot; unique_id=&quot;10034&quot;&gt;&lt;property id=&quot;20148&quot; value=&quot;5&quot;/&gt;&lt;property id=&quot;20300&quot; value=&quot;Slide 29 - &amp;quot;Student-Faculty Interaction&amp;quot;&quot;/&gt;&lt;property id=&quot;20307&quot; value=&quot;395&quot;/&gt;&lt;/object&gt;&lt;object type=&quot;3&quot; unique_id=&quot;10035&quot;&gt;&lt;property id=&quot;20148&quot; value=&quot;5&quot;/&gt;&lt;property id=&quot;20300&quot; value=&quot;Slide 30 - &amp;quot;Support for Learners&amp;quot;&quot;/&gt;&lt;property id=&quot;20307&quot; value=&quot;435&quot;/&gt;&lt;/object&gt;&lt;object type=&quot;3&quot; unique_id=&quot;10036&quot;&gt;&lt;property id=&quot;20148&quot; value=&quot;5&quot;/&gt;&lt;property id=&quot;20300&quot; value=&quot;Slide 33 - &amp;quot;Benchmarking – and Reaching for Excellence&amp;quot;&quot;/&gt;&lt;property id=&quot;20307&quot; value=&quot;427&quot;/&gt;&lt;/object&gt;&lt;object type=&quot;3&quot; unique_id=&quot;10037&quot;&gt;&lt;property id=&quot;20148&quot; value=&quot;5&quot;/&gt;&lt;property id=&quot;20300&quot; value=&quot;Slide 34 - &amp;quot;Reaching for Excellence at [College Name]&amp;quot;&quot;/&gt;&lt;property id=&quot;20307&quot; value=&quot;274&quot;/&gt;&lt;/object&gt;&lt;object type=&quot;3&quot; unique_id=&quot;10038&quot;&gt;&lt;property id=&quot;20148&quot; value=&quot;5&quot;/&gt;&lt;property id=&quot;20300&quot; value=&quot;Slide 35 - &amp;quot;Community College Students and Stories&amp;quot;&quot;/&gt;&lt;property id=&quot;20307&quot; value=&quot;388&quot;/&gt;&lt;/object&gt;&lt;object type=&quot;3&quot; unique_id=&quot;10039&quot;&gt;&lt;property id=&quot;20148&quot; value=&quot;5&quot;/&gt;&lt;property id=&quot;20300&quot; value=&quot;Slide 36 - &amp;quot;Giving Voice to Students&amp;quot;&quot;/&gt;&lt;property id=&quot;20307&quot; value=&quot;389&quot;/&gt;&lt;/object&gt;&lt;object type=&quot;3&quot; unique_id=&quot;10040&quot;&gt;&lt;property id=&quot;20148&quot; value=&quot;5&quot;/&gt;&lt;property id=&quot;20300&quot; value=&quot;Slide 37 - &amp;quot;Student Aspirations&amp;quot;&quot;/&gt;&lt;property id=&quot;20307&quot; value=&quot;392&quot;/&gt;&lt;/object&gt;&lt;object type=&quot;3&quot; unique_id=&quot;10041&quot;&gt;&lt;property id=&quot;20148&quot; value=&quot;5&quot;/&gt;&lt;property id=&quot;20300&quot; value=&quot;Slide 38 - &amp;quot;Student Persistence&amp;quot;&quot;/&gt;&lt;property id=&quot;20307&quot; value=&quot;394&quot;/&gt;&lt;/object&gt;&lt;object type=&quot;3&quot; unique_id=&quot;10042&quot;&gt;&lt;property id=&quot;20148&quot; value=&quot;5&quot;/&gt;&lt;property id=&quot;20300&quot; value=&quot;Slide 39 - &amp;quot;Section Instructions&amp;quot;&quot;/&gt;&lt;property id=&quot;20307&quot; value=&quot;436&quot;/&gt;&lt;/object&gt;&lt;object type=&quot;3&quot; unique_id=&quot;10043&quot;&gt;&lt;property id=&quot;20148&quot; value=&quot;5&quot;/&gt;&lt;property id=&quot;20300&quot; value=&quot;Slide 40 - &amp;quot;Part-timeness &amp;quot;&quot;/&gt;&lt;property id=&quot;20307&quot; value=&quot;425&quot;/&gt;&lt;/object&gt;&lt;object type=&quot;3&quot; unique_id=&quot;10044&quot;&gt;&lt;property id=&quot;20148&quot; value=&quot;5&quot;/&gt;&lt;property id=&quot;20300&quot; value=&quot;Slide 41 - &amp;quot;Developmental Education&amp;quot;&quot;/&gt;&lt;property id=&quot;20307&quot; value=&quot;397&quot;/&gt;&lt;/object&gt;&lt;object type=&quot;3&quot; unique_id=&quot;10045&quot;&gt;&lt;property id=&quot;20148&quot; value=&quot;5&quot;/&gt;&lt;property id=&quot;20300&quot; value=&quot;Slide 42 - &amp;quot;At-Risk Students&amp;quot;&quot;/&gt;&lt;property id=&quot;20307&quot; value=&quot;398&quot;/&gt;&lt;/object&gt;&lt;object type=&quot;3&quot; unique_id=&quot;10046&quot;&gt;&lt;property id=&quot;20148&quot; value=&quot;5&quot;/&gt;&lt;property id=&quot;20300&quot; value=&quot;Slide 43 - &amp;quot;Workforce Issues&amp;quot;&quot;/&gt;&lt;property id=&quot;20307&quot; value=&quot;402&quot;/&gt;&lt;/object&gt;&lt;object type=&quot;3&quot; unique_id=&quot;10048&quot;&gt;&lt;property id=&quot;20148&quot; value=&quot;5&quot;/&gt;&lt;property id=&quot;20300&quot; value=&quot;Slide 44 - &amp;quot;Financial Vulnerability &amp;quot;&quot;/&gt;&lt;property id=&quot;20307&quot; value=&quot;403&quot;/&gt;&lt;/object&gt;&lt;object type=&quot;3&quot; unique_id=&quot;10050&quot;&gt;&lt;property id=&quot;20148&quot; value=&quot;5&quot;/&gt;&lt;property id=&quot;20300&quot; value=&quot;Slide 45 - &amp;quot;Strategies to Promote Learning that Matters&amp;quot;&quot;/&gt;&lt;property id=&quot;20307&quot; value=&quot;322&quot;/&gt;&lt;/object&gt;&lt;object type=&quot;3&quot; unique_id=&quot;10051&quot;&gt;&lt;property id=&quot;20148&quot; value=&quot;5&quot;/&gt;&lt;property id=&quot;20300&quot; value=&quot;Slide 46 - &amp;quot;Strategies to Promote Learning that Matters&amp;quot;&quot;/&gt;&lt;property id=&quot;20307&quot; value=&quot;429&quot;/&gt;&lt;/object&gt;&lt;object type=&quot;3&quot; unique_id=&quot;10052&quot;&gt;&lt;property id=&quot;20148&quot; value=&quot;5&quot;/&gt;&lt;property id=&quot;20300&quot; value=&quot;Slide 47 - &amp;quot;Strengthen Classroom Engagement&amp;quot;&quot;/&gt;&lt;property id=&quot;20307&quot; value=&quot;326&quot;/&gt;&lt;/object&gt;&lt;object type=&quot;3&quot; unique_id=&quot;10053&quot;&gt;&lt;property id=&quot;20148&quot; value=&quot;5&quot;/&gt;&lt;property id=&quot;20300&quot; value=&quot;Slide 48 - &amp;quot;Raise Expectations&amp;quot;&quot;/&gt;&lt;property id=&quot;20307&quot; value=&quot;327&quot;/&gt;&lt;/object&gt;&lt;object type=&quot;3&quot; unique_id=&quot;10054&quot;&gt;&lt;property id=&quot;20148&quot; value=&quot;5&quot;/&gt;&lt;property id=&quot;20300&quot; value=&quot;Slide 49 - &amp;quot;Raise Expectations&amp;quot;&quot;/&gt;&lt;property id=&quot;20307&quot; value=&quot;328&quot;/&gt;&lt;/object&gt;&lt;object type=&quot;3&quot; unique_id=&quot;10055&quot;&gt;&lt;property id=&quot;20148&quot; value=&quot;5&quot;/&gt;&lt;property id=&quot;20300&quot; value=&quot;Slide 50 - &amp;quot;Raise Expectations&amp;quot;&quot;/&gt;&lt;property id=&quot;20307&quot; value=&quot;334&quot;/&gt;&lt;/object&gt;&lt;object type=&quot;3&quot; unique_id=&quot;10056&quot;&gt;&lt;property id=&quot;20148&quot; value=&quot;5&quot;/&gt;&lt;property id=&quot;20300&quot; value=&quot;Slide 51 - &amp;quot;Raising Expectations at [College Name]&amp;quot;&quot;/&gt;&lt;property id=&quot;20307&quot; value=&quot;348&quot;/&gt;&lt;/object&gt;&lt;object type=&quot;3&quot; unique_id=&quot;10057&quot;&gt;&lt;property id=&quot;20148&quot; value=&quot;5&quot;/&gt;&lt;property id=&quot;20300&quot; value=&quot;Slide 52 - &amp;quot;Promote Active, Engaged Learning&amp;quot;&quot;/&gt;&lt;property id=&quot;20307&quot; value=&quot;330&quot;/&gt;&lt;/object&gt;&lt;object type=&quot;3&quot; unique_id=&quot;10058&quot;&gt;&lt;property id=&quot;20148&quot; value=&quot;5&quot;/&gt;&lt;property id=&quot;20300&quot; value=&quot;Slide 53 - &amp;quot;Promote Active, Engaged Learning&amp;quot;&quot;/&gt;&lt;property id=&quot;20307&quot; value=&quot;335&quot;/&gt;&lt;/object&gt;&lt;object type=&quot;3&quot; unique_id=&quot;10059&quot;&gt;&lt;property id=&quot;20148&quot; value=&quot;5&quot;/&gt;&lt;property id=&quot;20300&quot; value=&quot;Slide 54 - &amp;quot;Promoting Active, Engaged Learning at [College Name]&amp;quot;&quot;/&gt;&lt;property id=&quot;20307&quot; value=&quot;349&quot;/&gt;&lt;/object&gt;&lt;object type=&quot;3&quot; unique_id=&quot;10060&quot;&gt;&lt;property id=&quot;20148&quot; value=&quot;5&quot;/&gt;&lt;property id=&quot;20300&quot; value=&quot;Slide 55 - &amp;quot;Emphasize Deep Learning&amp;quot;&quot;/&gt;&lt;property id=&quot;20307&quot; value=&quot;336&quot;/&gt;&lt;/object&gt;&lt;object type=&quot;3&quot; unique_id=&quot;10061&quot;&gt;&lt;property id=&quot;20148&quot; value=&quot;5&quot;/&gt;&lt;property id=&quot;20300&quot; value=&quot;Slide 56 - &amp;quot;Emphasize Deep Learning&amp;quot;&quot;/&gt;&lt;property id=&quot;20307&quot; value=&quot;331&quot;/&gt;&lt;/object&gt;&lt;object type=&quot;3&quot; unique_id=&quot;10062&quot;&gt;&lt;property id=&quot;20148&quot; value=&quot;5&quot;/&gt;&lt;property id=&quot;20300&quot; value=&quot;Slide 57 - &amp;quot;Emphasizing Deep Learning at [College Name]&amp;quot;&quot;/&gt;&lt;property id=&quot;20307&quot; value=&quot;350&quot;/&gt;&lt;/object&gt;&lt;object type=&quot;3&quot; unique_id=&quot;10063&quot;&gt;&lt;property id=&quot;20148&quot; value=&quot;5&quot;/&gt;&lt;property id=&quot;20300&quot; value=&quot;Slide 58 - &amp;quot;Build and Encourage Relationships&amp;quot;&quot;/&gt;&lt;property id=&quot;20307&quot; value=&quot;332&quot;/&gt;&lt;/object&gt;&lt;object type=&quot;3&quot; unique_id=&quot;10064&quot;&gt;&lt;property id=&quot;20148&quot; value=&quot;5&quot;/&gt;&lt;property id=&quot;20300&quot; value=&quot;Slide 59 - &amp;quot;Build and Encourage Relationships&amp;quot;&quot;/&gt;&lt;property id=&quot;20307&quot; value=&quot;338&quot;/&gt;&lt;/object&gt;&lt;object type=&quot;3&quot; unique_id=&quot;10065&quot;&gt;&lt;property id=&quot;20148&quot; value=&quot;5&quot;/&gt;&lt;property id=&quot;20300&quot; value=&quot;Slide 60 - &amp;quot;Building and Encouraging Relationships at [College Name]&amp;quot;&quot;/&gt;&lt;property id=&quot;20307&quot; value=&quot;351&quot;/&gt;&lt;/object&gt;&lt;object type=&quot;3&quot; unique_id=&quot;10066&quot;&gt;&lt;property id=&quot;20148&quot; value=&quot;5&quot;/&gt;&lt;property id=&quot;20300&quot; value=&quot;Slide 61 - &amp;quot;Ensure that Students  Know Where They Stand&amp;quot;&quot;/&gt;&lt;property id=&quot;20307&quot; value=&quot;333&quot;/&gt;&lt;/object&gt;&lt;object type=&quot;3&quot; unique_id=&quot;10067&quot;&gt;&lt;property id=&quot;20148&quot; value=&quot;5&quot;/&gt;&lt;property id=&quot;20300&quot; value=&quot;Slide 62 - &amp;quot;Ensure that Students  Know Where They Stand &amp;quot;&quot;/&gt;&lt;property id=&quot;20307&quot; value=&quot;339&quot;/&gt;&lt;/object&gt;&lt;object type=&quot;3&quot; unique_id=&quot;10068&quot;&gt;&lt;property id=&quot;20148&quot; value=&quot;5&quot;/&gt;&lt;property id=&quot;20300&quot; value=&quot;Slide 63 - &amp;quot;Ensuring that Students Know Where They Stand at [College Name]&amp;quot;&quot;/&gt;&lt;property id=&quot;20307&quot; value=&quot;353&quot;/&gt;&lt;/object&gt;&lt;object type=&quot;3&quot; unique_id=&quot;10069&quot;&gt;&lt;property id=&quot;20148&quot; value=&quot;5&quot;/&gt;&lt;property id=&quot;20300&quot; value=&quot;Slide 64 - &amp;quot;Integrate Student Support into Learning Experiences&amp;quot;&quot;/&gt;&lt;property id=&quot;20307&quot; value=&quot;340&quot;/&gt;&lt;/object&gt;&lt;object type=&quot;3&quot; unique_id=&quot;10070&quot;&gt;&lt;property id=&quot;20148&quot; value=&quot;5&quot;/&gt;&lt;property id=&quot;20300&quot; value=&quot;Slide 65 - &amp;quot;Integrate Student Support into Learning Experiences&amp;quot;&quot;/&gt;&lt;property id=&quot;20307&quot; value=&quot;346&quot;/&gt;&lt;/object&gt;&lt;object type=&quot;3&quot; unique_id=&quot;10071&quot;&gt;&lt;property id=&quot;20148&quot; value=&quot;5&quot;/&gt;&lt;property id=&quot;20300&quot; value=&quot;Slide 66 - &amp;quot;Integrating Student Support into Learning Experiences at [College Name]&amp;quot;&quot;/&gt;&lt;property id=&quot;20307&quot; value=&quot;354&quot;/&gt;&lt;/object&gt;&lt;object type=&quot;3&quot; unique_id=&quot;10072&quot;&gt;&lt;property id=&quot;20148&quot; value=&quot;5&quot;/&gt;&lt;property id=&quot;20300&quot; value=&quot;Slide 67 - &amp;quot;Focus Institutional Policies on Creating the Conditions for Learning&amp;quot;&quot;/&gt;&lt;property id=&quot;20307&quot; value=&quot;343&quot;/&gt;&lt;/object&gt;&lt;object type=&quot;3&quot; unique_id=&quot;10073&quot;&gt;&lt;property id=&quot;20148&quot; value=&quot;5&quot;/&gt;&lt;property id=&quot;20300&quot; value=&quot;Slide 68 - &amp;quot;Focus Institutional Policies on Creating the Conditions for Learning&amp;quot;&quot;/&gt;&lt;property id=&quot;20307&quot; value=&quot;344&quot;/&gt;&lt;/object&gt;&lt;object type=&quot;3&quot; unique_id=&quot;10074&quot;&gt;&lt;property id=&quot;20148&quot; value=&quot;5&quot;/&gt;&lt;property id=&quot;20300&quot; value=&quot;Slide 69 - &amp;quot;Focusing Institutional Policy on Creating the Conditions for Learning at [College Name]&amp;quot;&quot;/&gt;&lt;property id=&quot;20307&quot; value=&quot;355&quot;/&gt;&lt;/object&gt;&lt;object type=&quot;3&quot; unique_id=&quot;10075&quot;&gt;&lt;property id=&quot;20148&quot; value=&quot;5&quot;/&gt;&lt;property id=&quot;20300&quot; value=&quot;Slide 70 - &amp;quot;Expand Professional Development Focused on Engaging Students&amp;quot;&quot;/&gt;&lt;property id=&quot;20307&quot; value=&quot;433&quot;/&gt;&lt;/object&gt;&lt;object type=&quot;3&quot; unique_id=&quot;10076&quot;&gt;&lt;property id=&quot;20148&quot; value=&quot;5&quot;/&gt;&lt;property id=&quot;20300&quot; value=&quot;Slide 71 - &amp;quot;Expanding Professional Development Focused on Engaging Students at [College Name]&amp;quot;&quot;/&gt;&lt;property id=&quot;20307&quot; value=&quot;432&quot;/&gt;&lt;/object&gt;&lt;object type=&quot;3&quot; unique_id=&quot;10077&quot;&gt;&lt;property id=&quot;20148&quot; value=&quot;5&quot;/&gt;&lt;property id=&quot;20300&quot; value=&quot;Slide 72 - &amp;quot;Closing Remarks and Questions&amp;quot;&quot;/&gt;&lt;property id=&quot;20307&quot; value=&quot;278&quot;/&gt;&lt;/object&gt;&lt;object type=&quot;3&quot; unique_id=&quot;10078&quot;&gt;&lt;property id=&quot;20148&quot; value=&quot;5&quot;/&gt;&lt;property id=&quot;20300&quot; value=&quot;Slide 73 - &amp;quot;Closing Remarks&amp;quot;&quot;/&gt;&lt;property id=&quot;20307&quot; value=&quot;415&quot;/&gt;&lt;/object&gt;&lt;object type=&quot;3&quot; unique_id=&quot;10079&quot;&gt;&lt;property id=&quot;20148&quot; value=&quot;5&quot;/&gt;&lt;property id=&quot;20300&quot; value=&quot;Slide 74 - &amp;quot;Questions?&amp;quot;&quot;/&gt;&lt;property id=&quot;20307&quot; value=&quot;416&quot;/&gt;&lt;/object&gt;&lt;object type=&quot;3&quot; unique_id=&quot;10236&quot;&gt;&lt;property id=&quot;20148&quot; value=&quot;5&quot;/&gt;&lt;property id=&quot;20300&quot; value=&quot;Slide 31 - &amp;quot;CCSSE Benchmarks for  Effective Educational Practice&amp;quot;&quot;/&gt;&lt;property id=&quot;20307&quot; value=&quot;446&quot;/&gt;&lt;/object&gt;&lt;object type=&quot;3&quot; unique_id=&quot;10237&quot;&gt;&lt;property id=&quot;20148&quot; value=&quot;5&quot;/&gt;&lt;property id=&quot;20300&quot; value=&quot;Slide 32 - &amp;quot;CCSSE Benchmarks for  Effective Educational Practice&amp;quot;&quot;/&gt;&lt;property id=&quot;20307&quot; value=&quot;44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7961</TotalTime>
  <Words>2376</Words>
  <Application>Microsoft Office PowerPoint</Application>
  <PresentationFormat>On-screen Show (4:3)</PresentationFormat>
  <Paragraphs>300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Arial Narrow</vt:lpstr>
      <vt:lpstr>Calibri</vt:lpstr>
      <vt:lpstr>Times</vt:lpstr>
      <vt:lpstr>Wingdings</vt:lpstr>
      <vt:lpstr>Office Theme</vt:lpstr>
      <vt:lpstr>CCSSE 2015 Findings for OSU Institute of Technology</vt:lpstr>
      <vt:lpstr>Presentation Overview</vt:lpstr>
      <vt:lpstr>CCSSE Overview</vt:lpstr>
      <vt:lpstr>The Community College Survey of Student Engagement (CCSSE)</vt:lpstr>
      <vt:lpstr>What is Student Engagement?</vt:lpstr>
      <vt:lpstr>CCSSE: A Tool for Community Colleges</vt:lpstr>
      <vt:lpstr>Student Respondent Profile at OSUIT</vt:lpstr>
      <vt:lpstr>Survey Respondents</vt:lpstr>
      <vt:lpstr>Student Respondent Profile:  Enrollment Status</vt:lpstr>
      <vt:lpstr>Student Respondent Profile:  Educational Attainment</vt:lpstr>
      <vt:lpstr>Student Respondent Profile:  Goals</vt:lpstr>
      <vt:lpstr>CCSSE  Benchmarks</vt:lpstr>
      <vt:lpstr>CCSSE Benchmarks for  Effective Educational Practice</vt:lpstr>
      <vt:lpstr>Active and Collaborative Learning </vt:lpstr>
      <vt:lpstr>Active and Collaborative Learning </vt:lpstr>
      <vt:lpstr>Student Effort</vt:lpstr>
      <vt:lpstr>Student Effort</vt:lpstr>
      <vt:lpstr>Academic Challenge</vt:lpstr>
      <vt:lpstr>Academic Challenge</vt:lpstr>
      <vt:lpstr>Academic Challenge</vt:lpstr>
      <vt:lpstr>Student-Faculty Interaction</vt:lpstr>
      <vt:lpstr>Support for Learners</vt:lpstr>
      <vt:lpstr>CCSSE Benchmarks for  Effective Educational Practice</vt:lpstr>
      <vt:lpstr>Benchmarking – and Reaching for Excellence</vt:lpstr>
      <vt:lpstr>Reaching for Excellence at OSUIT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KSA MacBook</dc:creator>
  <cp:lastModifiedBy>Canan, Michelle</cp:lastModifiedBy>
  <cp:revision>1235</cp:revision>
  <cp:lastPrinted>2015-11-10T17:27:48Z</cp:lastPrinted>
  <dcterms:created xsi:type="dcterms:W3CDTF">2010-12-17T14:40:56Z</dcterms:created>
  <dcterms:modified xsi:type="dcterms:W3CDTF">2019-02-20T19:55:32Z</dcterms:modified>
</cp:coreProperties>
</file>