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8" r:id="rId2"/>
    <p:sldId id="287" r:id="rId3"/>
    <p:sldId id="271" r:id="rId4"/>
    <p:sldId id="283" r:id="rId5"/>
    <p:sldId id="285" r:id="rId6"/>
    <p:sldId id="284" r:id="rId7"/>
    <p:sldId id="273" r:id="rId8"/>
    <p:sldId id="290" r:id="rId9"/>
    <p:sldId id="281" r:id="rId10"/>
    <p:sldId id="280" r:id="rId11"/>
    <p:sldId id="278" r:id="rId12"/>
    <p:sldId id="274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5017A-D7C5-4B78-B00B-2693F4C3CFC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5F970-E2E3-4E81-9CE8-4E7FAF08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9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5F970-E2E3-4E81-9CE8-4E7FAF084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1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9A8F-DB3F-4E9E-8933-D3C2C8DDE298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A599-BF98-479F-A5B7-9B5C747035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578" name="Picture 2" descr="http://kotv.images.worldnow.com/images/19003620_BG2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28600" y="3886200"/>
            <a:ext cx="8686800" cy="1295400"/>
          </a:xfrm>
          <a:prstGeom prst="rect">
            <a:avLst/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4114800"/>
            <a:ext cx="8229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Welcome to Cowboy Up!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5943600"/>
            <a:ext cx="167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Kendra Fitzl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Assistant Bursar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2667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23554" name="AutoShape 2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4" name="Rectangle 3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5943600"/>
              <a:ext cx="8686800" cy="5334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 w="25400" cap="flat" cmpd="sng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28600" y="381000"/>
            <a:ext cx="8686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Failure to Pay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43" y="1828800"/>
            <a:ext cx="724665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Finance Charges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Enrollment &amp; Transcript Holds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Collection Procedures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Litigation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State Tax Refund Intercept</a:t>
            </a:r>
          </a:p>
          <a:p>
            <a:pPr marL="457200" indent="-457200">
              <a:buFontTx/>
              <a:buChar char="-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93368"/>
            <a:ext cx="22955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23554" name="AutoShape 2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4" name="Rectangle 3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5943600"/>
              <a:ext cx="8686800" cy="5334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 w="25400" cap="flat" cmpd="sng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28600" y="381000"/>
            <a:ext cx="8686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Financial Aid Refunds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43" y="1828800"/>
            <a:ext cx="72466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Sign up for Direct Deposit online through my.okstate.edu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Paper check – Sent to Billing Address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Students may add a class or purchase books after refund is issued – important to check your bursar balance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93368"/>
            <a:ext cx="22955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23554" name="AutoShape 2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4" name="Rectangle 3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5943600"/>
              <a:ext cx="8686800" cy="5334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 w="25400" cap="flat" cmpd="sng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0543" y="1828800"/>
            <a:ext cx="55702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Phone: 918-293-4681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Email: okm-bursar@okstate.edu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Located: Grady Clack Building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osuit.edu/bursar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38100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Questions?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93368"/>
            <a:ext cx="22955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3"/>
          <a:stretch/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1000" y="5791200"/>
            <a:ext cx="1447800" cy="838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5994792"/>
            <a:ext cx="175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Kendra Fitzl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Assistant </a:t>
            </a:r>
            <a:r>
              <a:rPr lang="en-US" dirty="0" smtClean="0">
                <a:solidFill>
                  <a:schemeClr val="bg1"/>
                </a:solidFill>
              </a:rPr>
              <a:t>Bursar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555277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smtClean="0">
                <a:solidFill>
                  <a:schemeClr val="bg1"/>
                </a:solidFill>
              </a:rPr>
              <a:t>Thank You!</a:t>
            </a:r>
            <a:endParaRPr lang="en-US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8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578" name="Picture 2" descr="http://kotv.images.worldnow.com/images/19003620_BG2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28600" y="3886200"/>
            <a:ext cx="8686800" cy="1295400"/>
          </a:xfrm>
          <a:prstGeom prst="rect">
            <a:avLst/>
          </a:prstGeom>
          <a:solidFill>
            <a:srgbClr val="FF66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4114800"/>
            <a:ext cx="8229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Bursar’s Office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5943600"/>
            <a:ext cx="167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Kendra Fitzl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Assistant Bursar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2667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6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23554" name="AutoShape 2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4" name="Rectangle 3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5943600"/>
              <a:ext cx="8686800" cy="5334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 w="25400" cap="flat" cmpd="sng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0543" y="1828800"/>
            <a:ext cx="72466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“Keeper of the money”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Billing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Sponsor Billing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Payments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Financial Aid Refunds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Work Study Checks</a:t>
            </a:r>
          </a:p>
        </p:txBody>
      </p:sp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784" y="304644"/>
            <a:ext cx="3610585" cy="615812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28600" y="38100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a Bursar?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8" name="Picture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93368"/>
            <a:ext cx="22955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23554" name="AutoShape 2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4" name="Rectangle 3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5943600"/>
              <a:ext cx="8686800" cy="5334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 w="25400" cap="flat" cmpd="sng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4371" y="1354562"/>
            <a:ext cx="73990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</a:rPr>
              <a:t>Family Educational Rights and Privacy Act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Your account information can only be released to you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It is your responsibility to notify your parent/guardian of your account balance 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You can authorize your parent/guardian access to your account information by completing the “Authorization to Release Information” form with Admissions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38100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FERPA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93368"/>
            <a:ext cx="22955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23554" name="AutoShape 2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4" name="Rectangle 3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5943600"/>
              <a:ext cx="8686800" cy="5334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 w="25400" cap="flat" cmpd="sng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0543" y="1828800"/>
            <a:ext cx="72466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Found in the OSUIT Catalog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Enrollment at OSUIT constitutes a contractual financial obligation to pay all tuition and fees for the classes in which you are enrolled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All payments are due by the due dates as determined by the University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38100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Financial Responsibility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93368"/>
            <a:ext cx="22955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23554" name="AutoShape 2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4" name="Rectangle 3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5943600"/>
              <a:ext cx="8686800" cy="5334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 w="25400" cap="flat" cmpd="sng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30542" y="1828800"/>
            <a:ext cx="73990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Failure to drop or withdraw in a timely manner does NOT relieve you from your financial responsibility to the University for tuition and fees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381000"/>
            <a:ext cx="868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Add/Drop Classes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93368"/>
            <a:ext cx="2295525" cy="6096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30542" y="4038600"/>
            <a:ext cx="73990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8000"/>
                </a:solidFill>
              </a:rPr>
              <a:t>September 17</a:t>
            </a:r>
            <a:r>
              <a:rPr lang="en-US" sz="2800" b="1" u="sng" baseline="30000" dirty="0" smtClean="0">
                <a:solidFill>
                  <a:srgbClr val="FF8000"/>
                </a:solidFill>
              </a:rPr>
              <a:t>th</a:t>
            </a:r>
            <a:r>
              <a:rPr lang="en-US" sz="2800" b="1" u="sng" dirty="0" smtClean="0">
                <a:solidFill>
                  <a:srgbClr val="FF8000"/>
                </a:solidFill>
              </a:rPr>
              <a:t> is the last day to drop full semester classes with a full refund!</a:t>
            </a:r>
            <a:endParaRPr lang="en-US" sz="2800" b="1" u="sng" dirty="0" smtClean="0">
              <a:solidFill>
                <a:srgbClr val="FF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23554" name="AutoShape 2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4" name="Rectangle 3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5943600"/>
              <a:ext cx="8686800" cy="5334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 w="25400" cap="flat" cmpd="sng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28600" y="381000"/>
            <a:ext cx="8686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Billing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43" y="1828800"/>
            <a:ext cx="72466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Monthly Paper Statements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E-Bills – Sent to your OKSTATE e-mail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Check your account online at my.okstate.edu</a:t>
            </a: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93368"/>
            <a:ext cx="22955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23554" name="AutoShape 2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>
            <a:off x="222738" y="242400"/>
            <a:ext cx="8686800" cy="6400800"/>
            <a:chOff x="228600" y="228600"/>
            <a:chExt cx="8686800" cy="6400800"/>
          </a:xfrm>
        </p:grpSpPr>
        <p:sp>
          <p:nvSpPr>
            <p:cNvPr id="4" name="Rectangle 3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5943600"/>
              <a:ext cx="8686800" cy="5334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 w="25400" cap="flat" cmpd="sng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28600" y="381000"/>
            <a:ext cx="8686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When is payment due?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350597"/>
            <a:ext cx="72466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</a:rPr>
              <a:t>First day of the semester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</a:rPr>
              <a:t>Monthly 1% Finance Charge assessed starting the second month of the </a:t>
            </a:r>
            <a:r>
              <a:rPr lang="en-US" sz="2800" dirty="0" smtClean="0">
                <a:solidFill>
                  <a:schemeClr val="bg1"/>
                </a:solidFill>
              </a:rPr>
              <a:t>semester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</a:rPr>
              <a:t>Accounts must be paid under $200.00 to enroll in next semester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chemeClr val="bg1"/>
                </a:solidFill>
              </a:rPr>
              <a:t>Payments may be made by mail, in person, or online at </a:t>
            </a:r>
            <a:r>
              <a:rPr lang="en-US" sz="2800" dirty="0" smtClean="0">
                <a:solidFill>
                  <a:schemeClr val="bg1"/>
                </a:solidFill>
              </a:rPr>
              <a:t>my.okstate.edu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We take cash, check, and money orders in the Bursar’s office. Payment by credit card can be made online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93368"/>
            <a:ext cx="22955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457200"/>
            <a:ext cx="8305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Your Text Here</a:t>
            </a:r>
          </a:p>
        </p:txBody>
      </p:sp>
      <p:sp>
        <p:nvSpPr>
          <p:cNvPr id="23554" name="AutoShape 2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TEhUUEhMWExIVFhgVGRUXExcXGRgaFxwWGhoVHhwYHCggGholHRUdITElJykrLi8xHB8zODMsNygtLisBCgoKDg0OGxAQGywkICQ0LC8sNC82Nyw1LCwsLCwvLCwsLCwtLCwsLCwsLCwsLCwsLCwsLCwsLCwsLCwsLCwsLf/AABEIAMIBBAMBEQACEQEDEQH/xAAcAAEAAgMBAQEAAAAAAAAAAAAABQYDBAcBAgj/xABJEAABAwICAwoKBwcEAgMAAAABAAIDBBESIQUGMQcTIkFRUmFxgZMUFhcyQpGSodHSFSNTVHKCsTNiY5Sk4eKiwtPwNMEkg7L/xAAaAQEAAgMBAAAAAAAAAAAAAAAAAQQCBQYD/8QANBEAAgEBBQQKAgMBAAMBAAAAAAECAwQREiFRBTFSkRMUFUFhobHR4fBxgSIywWJCU/Ek/9oADAMBAAIRAxEAPwDuKAIAgCAIAgCAIAgCAIAgCAjtK6ZigHDN3WvhG3rPIOtSotkOSRzbT+62xpLYjc8kYDvW93B9kFZfxRH8mUqq3SaqU2Yy55HPklPqaQoc7lfuJUL3dvNbxp0h9j/TSfFYdYhxLmvcy6B8L5Dxp0h9j/TSfFOsQ4lzXuOgfC+Q8adIfY/00nxTrEOJc17joHwvkPGnSH2P9NJ8U6xDiXNe46B8L5Dxp0h9j/TSfFOsQ4lzXuOgfC+Q8adIfY/00nxTrEOJc17joHwvkPGnSH2P9NJ8U6xDiXNe46B8L5Dxp0h9j/TSfFOsQ4lzXuOgfC+R47WqvAuYbAZkmnkAHTtTp48S5joHoy6ag7pVy2KawcfRvwXdLCfNP7p28S9Mpfkwucd2467Q1rJW4o3XHvB5COIrFq4lO82FBIQBAEAQBAEAQBAEAQBAEAQBAEAQBAVrXLWhlHG44gHAXJ24QdmXG48Q/wCnJLvZi33I4RWaRq9KTGOMEMvcguNgOfK7jJ5M+gG1142i0wpRxTdy9T2o0JVJXR3lp0NqFTxAGb69/TkwdTRt/NfsWhr7Tqzyh/FefP2NxSsFOOcs35cvctEMLI22Y1rGjiaA0e5a6UnJ3yd5djFLKKHhLecsTPBLQeEt5yDBLQeEt5yDBLQeEt5yDBLQeEt5yDBLQeEt5yDBLQeEt5yDBLQeEt5yDBLQ8MzSCAb3HShOGSzKFrDqi2S8lPZkm0s2Nd1c13uPRtW2sm0nD+FXNa969/Up2vZqn/Olk9O5+z8vUxaqa8z0cm9zlww8HEQS9v7rx6benbyXyXQQqRlG9Zo56dOUZNXXPQ7pq9rJFVNaWuAcRcWN2uHK08fVtUuNxipXk0sTIIAgCAIAgCAIAgCAIAgCAIAgCA1tJVgiidIfRGQ5ScgPWpSvZDdyPznrTXS6RrRBGbgPIvxYs8ch6Gi4HVltWForRpQcpbkZ0KUpyUVvZ0HQ2io6aIRRDIZkna53G49J92xclXrzrTxy/wDh0dKlGlHDE2Z5sIvx8QXie8I4mRskhcbkoWUktxgqqhsbHPebNaC4noCzhCU5KMd7InOMIuUtyIXxwpee7u3/AAV3sy0aLmij2pZtXyY8cKXnu7t/wTsy0aLmh2pZtXyY8cKXnu7t/wAE7MtGi5odqWbV8mPHCl57u7f8E7MtGi5odqWbV8mPHCl57u7f8E7MtGi5odqWbV8mPHCl57u7f8E7MtGi5odqWbV8mWTRrBLGyQE4HtDm5WJBzBz2ZKlODhJxe9FlWhSinHvNyos1hsLXyWBEL5SzI5CwRmmtCR1LbPFnjzXjzh0dI6D7las1rqUH/Hd3orWmyU66/lv7mVLVOpmhrBBG8OZvhDhnh4F8TxxtdwdvLbbkuqozxxUt1+ZylaCg3Fu+7I/Seh8e8x74bvLQSTtzzAPTayye8wW43FBIQBAEAQBAEAQBAEAQBAEAQBAULdY05vFOQDwg3EPxO4LPUST2LOOSvMXm7jne5doyzJKhwzed7Yf3W5uPa7L8i5/a1a+SpLuzf57vL1Nzs6lcnUffkvv3cXtac2ZF1Ul3HkGQQtQjcjEhkVXdArsMLYgc5HXP4WWP/wCi31FbbZNLFUdR93q/i81W1quGmqa7/RfNxLambmsdVTtfICH4Q5xL3jz7kNsOMC110VySzOcvbeRP+RuDlHeSKP4j+Q8jcHKO8kT+I/kPI3ByjvJE/iP5GKr3IqeNjnuOTQSfrJOLiUrCw3JHL9IaJjfXCmgBDS5sZOIk32yOueQX9leNeoqUJT0++p60YOpJR1OwsYAAALAAADkA2Bcc2272dMldkaekH5gcmagsUlleaiHqaWma3eYJJONrcvxHJo9ZC97NS6WrGGvp3njaavRUpT09e7zIfcg0Lv05kcLgkR3PILPkPqDRfpK7GOSvONlncj9CLAyCAIAgCAIAgCAIAgCAIAgCAIDwlAfnrda0wZ6hsbM7ux25b8CJvXa/rCyk0lmRBXu8umh6EQQRxD0GhpPKfSPaST2rja9V1ajm+86elDo4KOhG6e1rpqUlr33kt5jRci+y52N27Cbr2oWGtWWKKy1Z51LVSpO6T5Fbbr3THYJD1Bnzqz2TW1Xn7E9rUdH5e48fKa17SW5bM+dOya2q8/YdrUdH5e5V9NaYjqKoPdi3kYBhyxYBm7K9rm54+Rbex2foKeF797+/g09stHT1cS3bl9/JfaHdcjgZhZHI1pN82Rbe85ArrkmUlFo2ju1i18D7cu9xf8qi+JN0h5axe2CS/JvcX/Kl8RdI8O7a0bWv9iL/AJUviLpGvpLdhbJGWOZIAc/NjbcjMXO+bL2UppEOLZR9VNOQ09Q6eoxOeWnDhDTwnm7nHE4dI7SqFtoVK1PBC7fneXbLVhSnilf4FydukUg2tmHW1nzrVdk1tV5+xsO0aWj+/sww65wzSNaxkpMjgBwW8ew+fsssKmzKsIuTauX59izS2lSk1CKd7y7vcn1rjZFN3Q66wjhHH9Y7qFw0eu57Futk0s5VH+F/v+Gm2vWyjSX5f+f7yOq7lGhN4pwSOEGhp/E7hv8AeQOxb6WSuNAs22XxYGQQBAEAQBAEAQBAEAQBAfE0zWNLnENaNpJsEBWNJ6900O0i3K97YwerFn7llh1McWhGeVKl50X8w35UwrUXvQwV26XTPjcwSRNLgW4t/abX25W5FKS1Iblocj0NVxzaR3+eRkcbXGQF7g0HBYRN4R2jgn8pVK3OboyUE23llp3+WX7LlkUVUWNpJZ5nQanWikaxzhUQvLWlwa2VpLiBcNABzJ2LnoWKvKSTg1+jcytVJJvEuZWtzeeIR1tQ+emZpJww05qXsYGucCXTNx3BOJ3IfMtscuqUVFJLcjn5Nt3snqzS0NQzR9FWVtNUzCfwipqQ+LemRx43CESANbiddrMs/OvYEKTE91m1qp5IKqt0fLFHX74YXmV7N/MDOCDTBxya4WfkCTd3pAISRWuNIw6NpKeCto3ina+oqL1jHSSTuBccIBc57rvksNpxN5EBI6j1FBo1sTDWweG1Do3TPAM0bIsX/jiRl44zlwnE9OzCQB8aM0pSUtbpbSDpo5CHb3TsjmYZJN9wOe9gubi5aMViBZ/IUBo6SrKBmj6Skp5BFHXVMc1VinEr4ogY7iRzPMdkw2NrYXchKAtI1hip6wyCvoo9ERRWjpaeSGR8hwgWwNYXecScnei3pQgjdzvWCmpY4nvkgjl0hWTSzM3yP/48QZMY2Oz4AxBtr2/aHqQk+6bWKjoaKtjopYnPaTGx+Nm+VFRLYOmaCf2MeNoDtlmvzsLkQNRarR+jRDTitpzUyEPqZQDJGWhrsMDZh9WwNNjcnPPIYhYSUijfANKVcrpYhG2eodG7G3C7fJH4S03sRhJ2coVDaKqSpYIJu/TRfUX9nOnGrjqNK5ZX5Zv6y0fTlN94i71vxWh6pX4Jcmb7rln4480UltVHPpDfJXtbCH3u5wAwx+aM+cQDbpK6ax0eipRi/wB/n7kczbK3S1ZSX4X4+5nXtGbotJDG2MPiNtp39ouTmTs6VaaTe8qK9LcbXlSpedF/MN+VRhWpN70PW7qFKSAHREk2A8IbmTsHmphWovehbdDaQM8eMswC5A4V7249g48uxQ1cSneb6gkIAgCAIAgCAIAgOW7sGsroW4I3WdcMbx2cRdz7bDZuQ5CVmsleY73ccm0Fq7PWuc8Gzb2dK8k58nK53/bqlabZTof2zehboWadX+uSLB5PGjI1efHaD/Na57Y/48/gvrZMmv7eXyPJ8z72e4Pzp2x/x5/BPZEuLy+R5Pmfez3B+dO2P+PP4HZEuLy+SPrtTwyaCFk5e6ZxBvFhDWNF3P8AON7DqXvS2jjhObjco+O9vctx41dnunKMMV7l6LeyTO59H96d3P8Akq/bD4PP4Pfsl6/eYG55Ht8JdYfwf8k7YfB5/BHZXdi+8zzyfx/endz/AJJ2w+Dz+CeyXxfeZ8TahxNaXGqdZoJP1PEMyc3KY7XlJ3KHn8B7JuV7lcik09O6R4ZG1z3ONmtAuT/3j5FuZSUI4pO5GoinJ3RRb6Lc9kIBnmbET6DWmR3Ve4APVdauptaCd0I3+XubGlsyclfJ3Geo1AY0f+Q69r23oD/cvJbXbf8ATz+D2Wyr1fj8iH1U1X8LjfI+TemtcGizMWI2u7jGy49fQrltt3V5KKV7KdjsbtEXLcTfk+j+9O7n/JUu2HwefwXOyXxfeZ67c8jG2qcP/p/yTth8Hn8ELZV//l95nnk+j+9O7n/JO2HwefwT2S9fvMhtZtW2UrGlszpHvdhDd7w8VydpJ4hs4wrdjt0rRJrDcl4la1WLq8U272+429HagSuaHTytgvmGYS93bYgA+tYVdq04u6CxeXuTS2bUmr27vM3PJ8z72e4Pzrw7Y/48/g9+yJcXl8nvk+Z96Pcf5p2x/wAefwOyJcXl8kZrFqrHTQmQTuebhrW72G3J6cXICdnErFl2hKvUwYbv2eNpsHQU8bl+DV1H0cZqtmVxH9ZblIsGDrxEHsW1iszVzdyP0/o+lEUTGD0WgdZ4z2m5UN3sJXI2FBIQBAEAQBAEAQGOomDGOedjQXHszQH5m3R9KGarIJvvYN/xv4TvdhHYVlLfcRBZXlr1F0nD4GyNjgJGYsTPSuXOOK3GDe9+ziXM7SpzVZzksnuf6Oh2e4zpqMd63mzpjQMNSG4pZI3NvYtcBtte4IIOwLws1rlQvuSd+pYtVmde6+9XaFarNz+cZw1DZByOxMPrBcD7ls6e1aT/ALwu/Gfsauez6q/rLnkVvSuh6qnzmY9rb2xh2JvraSB22V+jXoVv6NMp1KVWn/a8jd8O25v1lWMK0PLE9TLTtkke1jCS57g1uZ2uNh+qxlgjFyayRMcUmknvOzmARRRwt2NaG9JDRa56Sc1yFSbnJyfedTZ6eFXaHLNbdImSpfhccMf1YsT6N8R9on1BdJYKChQV6zefPd5Git9dzru55LLlv8yKp2SSObGzE97zhDQSbk8StywQTk7kkU1ik8Kvd51bVvQTKKLOzqh44Tv9o/dHvPu5q2WuVeX/ACty/wBfib+x2RU1497/AMRC1WsG+V0EEbrtEzd8cD5zm54OoEZ9PVnZo2PBZ5VZrO7LwWv7PK0WvFWjRhuTz8Xp+u/xLbpEZ/l+K1S3m0p/1OIRPIAsSMuIldpJJs46LaSLducUTpakyOJLIW3zJ891w0erEewLWbTqKFLCt8vRb/8AC/YIuVTE9y9S46w6R3qOWXmtOHpOxo7XELSWel0tWMNfTvN9VqdDRc9F59xyPfnc53tFdbhjocpilqyzbnujzNVB7rubAMeZvwjkwZ9rvyha/aVXo6OFb5Zfrv8Ab9lywwc6t77vq++B0SpdiceEBxAkE+4dK5xXX5nRxTjHLeUo6iv46255d6f863XatP8A9fn8Gm7Lrcf3mVTSsJhlfGJTJgNsWbbmwvlc7Dl2LaUJKrTU8N15rq0ZUpuGK+403PJ2knrJK9Uktx4tt7zrm4loW/1rh5zi/Z6MfBYPbJKzWUTzecjtKxMggCAIAgCAIAgCArWvukxDTG5sCC4/hYMR99h2rKOpjLQ/NtJRT1cr97YZJHYpHC4FrnM3cQNrl41a0KSxTdx706UqjwwV5v8AiXXfdzl/Fi+dVu0LNx+T9j26nX4fNe5JUeitLR+a19uR0sLx1cJ5t2KtUqbPqb7v0mvRFmn16n/Vv9tP1ZZ9XxWl9qqFsTA0nfGvbe4tZtmudyk3yGS1tpp2ZK+jNt6fNyNjQtFok7qsF+fi9mXWypaKabEbs3stAJ85xFm9uIhedjjKVeGHXy7z1tOGNnm5LufnuORrrDly27mujd8qTKRwYW3H433A9QxH1LWbUrYKWBb5ei+ovWCliqYtPVlz0/pARRyS8xpw9J2NHa4j1rR2el0tSMNfTvN9VqdDRc9F59xyGNjnuAAL3uNgBmXE/qSuubUVe8kjk0m3dvZ1XVPVxtHHvklnVDxY8eAH0G/+zx9gXN262uu8Mf6rz8fY31isfR5vf6HzpfWmGneGyAveRezRiwjivdwAXnZ7FVrxxRuu8SxaLXSoNQk3+v8ATBoTWOmmnZHFA1sjr2dvLBbCC4m4NxkF7V7JaKdNynLL8srUrTZpzUYxd/4RYq3zhfkH6la02lLccPIt2LtTjtx1jUqg8HomuIs+X6w/msGDsaAeu65naNbpK7u3LL38zf7Po4aav78/v6K7uhV1mxwg7frHdQuGjtNz+VWtkUs5VH+F/v3xPPa9bKNNfl/598CkreGkOq6iUO8UQefPmO+dhyYPUMX5iua2lWx12u6OXub3Z1G6mnrn+jFrNS1jmMFIx17kucHsYbAWDeE4HO9+xY2F2dNut+t79D3t86zSjR/d3oV76K0v/F7+L51suk2f4cn7Gt//AHavmvcjajVOtGJ74bDNznGWLrJPDViNus2UYy8Fk/YruyV3e3Hx3r3IWnhL3NY3znuDR1uNh+qulS8/T2oWjBBTNsLAgNH4WDCPfc9qyloYR1LKsTIIAgCAIAgCAIAgOL7tumr/AFTT5xDNvos4Tz7RAWTyiYrORzHRGm5abHvJaMdg4ltzZt7DoGZVWvZqde7HfkW6FonRbcLsyQ8c6rnM9j+6r9mWfx5lntO0eHIeOdVzmex/dOzLP48x2naPDkeHXOq5zPYHxTsuz6PmR2paNVyNVpq65+BokqHtBfgY3zWiwLsLRYDhAX6VapWenS/orirWtFSrnN3mm3R8pgNQI3Gna4NMtuAHG1m4tl+EPWvY8ifphpGigv4O+KF7gcT4TwnPADRfpsLBVa9jpVpYp3liha6lFXQuGkhpGd/gkkDzLYSmFsRD8I2OI5tyPcoo2KlRligszKtbataOGbVxHaNkqKVgq2R2jeTG2dzLtuMV2tdsvwHXtzSvWtQjWjhlfceVGtKlLFG6/wASdbpDSrnRt3h5fK0yMbvBxPYLEvA224Qz6VV7Ls+j5lrtS0eHIg9LaCrWOD6inmY6aQMaXsIL5HbGDlJtkByK9CKhFRjuRRlNzk5SebNyk0DpKkdv7aOdpYHcIwOcACCCSANlic+JY1aUasMEtxlSqunLFHeSOjq/StQ3fIad8rOe2nJabbbO2HkyVPsuz6PmXO1LQtORWo9DVD5JWCnkMkQLpWb24Fg4y4HzQtgsig8y2Qy6Zka17aWRzHNDmkU5sWkXBHRZa/syz+PMvraddK5Xcivac0dWukY+ogla+YiOP6sjGRlgaBtPR1q3RoxpQwQ3FStWlVnjnvIzSVBJA8xzsdFIACWOFnAHZlxL1R5Ml2651NgA5lmgADALADIDaqD2ZQbvd/Mvw2lWiro3cj3xzqucz2P7qOzLP48zLtO0eHIeOlVzmex/dOzLP48x2naPDkYa3WuokY5j3NwvGE2bY2O0bVnT2fQpyUknevEwqbQr1IuDuufgTu5zqvLLUMkcwtAvgDgQSTljtzQCTfqsthFXZs10n3I/RdPCGNaxuxoDR2ZLAyMiAIAgCAIAgCAIAUBVanUaCQ3kOM55uYxxzzO0LPEYYfEw+Tul5re6j+VRi8CcPiYqzUOkjY55a2zWk/so+Li81SpeBDV3ecV0/TtqNIMp4mtY0FsRwNDc/OkdkNoBPsrytFVU4Snoj1oU3OSjqdE0hTU8ML5DBFhjYXfs2+iNmzsXKU51ak1FSeb1OhnGnCDk4rIpGoesFLBT1zJ5XwVFUzemzshMgY0h2IhrCCHXceTY3PJdbdduOdbvPvSGsFEYaHR8bpDQwS79USuiwmYkkuAjBJsQ54z2XbtwoC3R7pdDO6obVuk3nwuGanAic6zYRCQCAMgXxF1jzyhBWaXXeJp0rVEuFdWXipwGHgRZNDi7YHBuHLliHKhJl1Y1n0czRsFNWCSR1PUPqWwtjJbIRvhYwu2WJfmDllY5XQGXVPXuIVNZW10pbVzMEMNoXysiZmcNmkXbfDlcE4Sb3cUFxqUesdGNJU80sjXUtOwyAxUkkOKbMNaY3SSE4cnB1xstbjIG5pDdFhfR1joWPpq+qdhsZpZmmM2DnXfwYjhc8WYMrN7AuJOh150fHHTRmV8sNNGGtidROFQC1tgWzMlZG03Dc8J2HPO4C4q8etkLKLSIa5/htfMQQ7G/BT3sIzI4nGQxzm7b8IciA+NI62tGiqajp5pTNvhlqH3e0g54Yg4m5aLgZfZjlS4G7ordAFNopkEb8Vc2V+9udHi3hkhfdzXOyLzc25N8tawQjI91N0U5rXzTgmSY34d3OtmcTsWeJxJJvnsXP7StSnNQg8l6nRbMsrhBzms36EHrW7fqxsMYAw4YxYek4gk5clx7JWw2ZTao4nvl9Rrtp1E62Fbo+vedj0DqHTPgY5zGjKw+qYTYZAkkXJNrrZtpZGrSbzvN/wAndLzW91H8qjF4E4fEzU+odMw3At+FkbfeGpiGEn6DR0cItG0C+07SesnNQ22SkkbagkIAgCAIAgCAIAgCAIAgKtuh6VEFMb8heRyhmdu12FZR1MZaHGdzSjMlRLUPzLQRflfISXHrAB9tafa1W6Chrn+l8+htNnU75ueh0eSMOFnAOB2gi4PYVoU2nejbtJ5MiK2kixWEUeX7jfgs+lqcT5ntTowuvuXIweBR/Zs9hvwTpanE+Z6dFDhXIg9cXRxUzsLGB8hEYswXzzcdnNB9YV7ZynUrK9u5Z7+XmUNouFOg7kr3l7+Rv7k2qjZ43OlaOHd1ywOs1vBaBi5TiPVZdMsleczLN3HRPJ9Tcje6j+CYvAYfEeT6m5G91H8ExeAw+I8n1NyN7qP4Ji8Bh8Tx25/TAXOEAfwo/gmLwIw+JxrX/AZoqeBjQSb5Ma0kyHDG02Hbb94KKklFXvuzZlTi5bu86BR6IhjjYwRsIY0NuWNJNha5JGZK46depOTle8zpoUoRilduPaqjiDT9VHyfs28fYselnxPmesKUXLciPZTMBuGNB5Q0A/oodSTybZaUIrNJCrqBGxz3eaxpceoC6U4OclFd+QqTUIub3LMpu51o91TWGQ5uBvf+JKSL9QGI+pdnTioq5bkcXVk5O972fpOCINa1rdjQAOoZKAfaAIAgCAIAgCAIAgCAIAgCAIAgOJbtumbnegfOdh/LFm7/AFkepZvKNxis5XmbUujFPRx4snSfWu5bv2DrDcI7Fylvq9JXeiyX6+To7FRcaSWufMkZqwnZkPeqRsY0kt5rIegQHPNfa8PnEYOUTbfmfYn3Yfeui2VRw0sfF6L6zndq1sVZQ4fV/USGjt0d8DAyGLA1rWt4NQRk0WF7MW2v8DU4fE2vKxUc138075Uv8Bh8R5WKjmu/mnfKl/gMPiPKzUc138075Uv8Bh8Tx+6tOQQWkgixBqXWIPF5qX+Aw+Jo6mNNXpF07tjLykA3AJ4MbewZ/kWt2pVwUWu+WXv7fsv2Cniqp9yOormTemjpB+wdqHtSXeaiHsVrX2twU4jB4UrgNvotsT78I7Vs9lUsVXHw+r+s1m1auGjgX/l6LP2LduK6FwxCQjMgyHrfkz/QL9q6XdE5rfI6ssDIIAgCAIAgCAIAgCAIAgCAIAgPmS9ja17ZX2X4kBwLdJ1SqjLvli+zcODjIuSXtOx98WY29exZvPNGEXdkyP0FriDZlVwXDLfbWGWVnD0T07OpaC17Ma/lR5e32/8AJ0Fk2msoVcvH30/O78Fvab5jMHjWnauNzvPuOMnYoIbS3m5DSAecb9HEh4yqN7jIaaM7WMJ/C34LJTku9ni4p70PBY+Yz2W/BTjlqyMC0HgsfMZ7LfgmOWrGBaDwWPmM9lvwTHLVjAtAKaPmM9lvwUY5asYFoe+Ds5jPZCY5ajAtD6a1rdga3qAChtveZKOiMUtWBszPuUHpGk3vNBzrm52oWErsjXrKtkTC+RwawbSf0HKehelOnKpJRgr2YVKkacXKbuRQo2v0lVjIiIWuOZGDsy9N36nkC6qyWZUYYF+zlbZanWnjf6X3zP0dq3o3eIGtIs48IjkyADewAD1qzJ3sqRVyJVYmQQBAEAQBAEAQBAEAQBAEAQBAEBhq6VkjS17Q5p4j+o5CpTuIavOXa9bmjZLyRZO24wM/ztHnD94ZjqWWUiM4nNKauqdHv3uVuKM+iTdpHGY3cXV6wLqha7DCtm8pa++vqX7Jbp0clnHT209C30WsFPI0OErG8rXuDXA8hBPvGS0FSxV4Sw4W/wAZm/p22hOOLEl+cjP9LQfbxd6z4rDq1bgfJnp1mjxrmh9LQfbxd6z4p1atwPkx1mjxrmh9LQfbxd6z4p1atwPkx1mjxrmh9LQfbxd6z4p1atwPkx1mjxrmh9LQfbxd6z4p1atwPkx1mjxrmh9LQfbxd6z4p1atwPkx1mjxrmh9LQfbxd6z4p1atwPkx1mjxrmh9LQfbxd6z4p1atwPkx1mjxrmjBPrFSs2zsP4TjP+m69I2G0S3Qf7y9TzlbrPHfNfrP0ITSGvLBcQxlx5z+C3rsMz7ldpbJk86krvxn8epSq7Xisqcb/zl8+hHUmiazSD2ufcMJyJaQM+JjBm49PvW5oWaFJXQVxpa9qnVd83f/n3mds1G1JjpGNJbwhmAbE4ue48buQbB+ns3dkjwSbd7LmsTIIAgCAIAgCAIAgCAIAgCAIAgCAIAgCArOs+p8NUxwwtBOZaRwXHlyza7pCyUu5mLj3o5bPuRS4jhdIG3yBY11ui4cL+pTctRieh8eSKbnP7pvzqLlqMT0Hkim5z+6b86XLUYnoPJFNzn90350uWoxPQeSKbnP7pvzpctRieg8kU3Of3TfnS5ajE9B5Ipuc/um/Oly1GJ6DyRTc5/dN+dLlqMT0Hkim5z+6b86XLUYnoblHuOuJGMyW/FG0f7il0dRiloW3Qu5bTxEFwbccYBe7sdJ5vYEvS3IXN72XXR+i4ofMbY845uPaVDbZKSRuqCQ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13"/>
          <p:cNvGrpSpPr/>
          <p:nvPr/>
        </p:nvGrpSpPr>
        <p:grpSpPr>
          <a:xfrm>
            <a:off x="228600" y="228600"/>
            <a:ext cx="8686800" cy="6400800"/>
            <a:chOff x="228600" y="228600"/>
            <a:chExt cx="8686800" cy="6400800"/>
          </a:xfrm>
        </p:grpSpPr>
        <p:sp>
          <p:nvSpPr>
            <p:cNvPr id="4" name="Rectangle 3"/>
            <p:cNvSpPr/>
            <p:nvPr/>
          </p:nvSpPr>
          <p:spPr>
            <a:xfrm>
              <a:off x="228600" y="228600"/>
              <a:ext cx="8686800" cy="640080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" y="5943600"/>
              <a:ext cx="8686800" cy="5334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  <a:ln w="25400" cap="flat" cmpd="sng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28600" y="381000"/>
            <a:ext cx="8686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Payment Plan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43" y="1828800"/>
            <a:ext cx="72466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3 Month, 4 Month, and Bi-weekly payment plan options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$20.00 Enrollment Fee each semester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No finance charges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No enrollment holds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chemeClr val="bg1"/>
                </a:solidFill>
              </a:rPr>
              <a:t>Free </a:t>
            </a:r>
            <a:r>
              <a:rPr lang="en-US" sz="2800" dirty="0" smtClean="0">
                <a:solidFill>
                  <a:schemeClr val="bg1"/>
                </a:solidFill>
              </a:rPr>
              <a:t>for students receiving Veteran Benefits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-"/>
            </a:pP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93368"/>
            <a:ext cx="22955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388</Words>
  <Application>Microsoft Office PowerPoint</Application>
  <PresentationFormat>On-screen Show (4:3)</PresentationFormat>
  <Paragraphs>69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OSU</dc:creator>
  <cp:lastModifiedBy>Fitzl, Kendra</cp:lastModifiedBy>
  <cp:revision>124</cp:revision>
  <dcterms:created xsi:type="dcterms:W3CDTF">2013-08-19T13:39:36Z</dcterms:created>
  <dcterms:modified xsi:type="dcterms:W3CDTF">2019-08-28T15:44:17Z</dcterms:modified>
</cp:coreProperties>
</file>