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3" r:id="rId3"/>
    <p:sldId id="260" r:id="rId4"/>
    <p:sldId id="258" r:id="rId5"/>
    <p:sldId id="280" r:id="rId6"/>
    <p:sldId id="283" r:id="rId7"/>
    <p:sldId id="265" r:id="rId8"/>
    <p:sldId id="281" r:id="rId9"/>
    <p:sldId id="284" r:id="rId10"/>
    <p:sldId id="285" r:id="rId11"/>
    <p:sldId id="286" r:id="rId12"/>
    <p:sldId id="261" r:id="rId13"/>
    <p:sldId id="289" r:id="rId14"/>
    <p:sldId id="293" r:id="rId15"/>
    <p:sldId id="287" r:id="rId16"/>
    <p:sldId id="296" r:id="rId17"/>
    <p:sldId id="292" r:id="rId18"/>
    <p:sldId id="302" r:id="rId19"/>
    <p:sldId id="298" r:id="rId20"/>
    <p:sldId id="299" r:id="rId21"/>
    <p:sldId id="300" r:id="rId22"/>
    <p:sldId id="301" r:id="rId23"/>
    <p:sldId id="294" r:id="rId24"/>
    <p:sldId id="295" r:id="rId25"/>
    <p:sldId id="288" r:id="rId26"/>
    <p:sldId id="290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00A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66" d="100"/>
          <a:sy n="66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C945C-A451-4EBE-85BA-BA24CF71836D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B8ED7-6BF7-4D6B-922B-CB0028C1A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5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8ED7-6BF7-4D6B-922B-CB0028C1A7A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6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9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5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0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5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7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5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6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2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9AED-7BE3-430C-8CD6-F32338FC9BAC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C8DD-D083-4309-AA37-A33415E9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2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suit.edu/parking-permi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suit.edu/safety/parking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app.it.okstate.edu/oke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590800"/>
            <a:ext cx="6934200" cy="1241425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EC700A"/>
                </a:solidFill>
              </a:rPr>
              <a:t>Welcome!</a:t>
            </a:r>
            <a:endParaRPr lang="en-US" sz="8800" b="1" dirty="0">
              <a:solidFill>
                <a:srgbClr val="EC700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3962400"/>
            <a:ext cx="1628775" cy="2682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9665"/>
            <a:ext cx="9144000" cy="15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EC700A"/>
                </a:solidFill>
              </a:rPr>
              <a:t>Where Do I Find </a:t>
            </a:r>
            <a:r>
              <a:rPr lang="en-US" sz="5400" b="1" dirty="0">
                <a:solidFill>
                  <a:srgbClr val="EC700A"/>
                </a:solidFill>
              </a:rPr>
              <a:t>Them</a:t>
            </a:r>
            <a:r>
              <a:rPr lang="en-US" sz="5400" b="1" dirty="0" smtClean="0">
                <a:solidFill>
                  <a:srgbClr val="EC700A"/>
                </a:solidFill>
              </a:rPr>
              <a:t>?</a:t>
            </a:r>
            <a:endParaRPr lang="en-US" sz="5400" b="1" dirty="0">
              <a:solidFill>
                <a:srgbClr val="EC700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620078">
            <a:off x="5319068" y="2637004"/>
            <a:ext cx="1486006" cy="665148"/>
          </a:xfrm>
          <a:prstGeom prst="rightArrow">
            <a:avLst/>
          </a:prstGeom>
          <a:solidFill>
            <a:srgbClr val="EC700A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8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4648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3158394">
            <a:off x="1535524" y="4941309"/>
            <a:ext cx="2277070" cy="1090179"/>
          </a:xfrm>
          <a:prstGeom prst="rightArrow">
            <a:avLst/>
          </a:prstGeom>
          <a:solidFill>
            <a:srgbClr val="EC700A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C700A"/>
                </a:solidFill>
              </a:rPr>
              <a:t>Important Phone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114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Emergencies on Campus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C00000"/>
                </a:solidFill>
              </a:rPr>
              <a:t>918-293-5000 &amp; 911</a:t>
            </a:r>
            <a:endParaRPr lang="en-US" sz="9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>Questions? Call Campus </a:t>
            </a:r>
            <a:r>
              <a:rPr lang="en-US" sz="9600" b="1" dirty="0" smtClean="0">
                <a:solidFill>
                  <a:srgbClr val="EC700A"/>
                </a:solidFill>
              </a:rPr>
              <a:t>Operator  918-293-4678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EC700A"/>
                </a:solidFill>
              </a:rPr>
              <a:t>Or “0”  </a:t>
            </a:r>
            <a:endParaRPr lang="en-US" sz="9600" b="1" i="1" dirty="0">
              <a:solidFill>
                <a:srgbClr val="EC700A"/>
              </a:solidFill>
            </a:endParaRP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>OSUIT Police Dispatch</a:t>
            </a: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>918-293-5000</a:t>
            </a:r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Residential Life</a:t>
            </a:r>
          </a:p>
          <a:p>
            <a:pPr marL="0" indent="0">
              <a:buNone/>
            </a:pPr>
            <a:r>
              <a:rPr lang="en-US" sz="9800" dirty="0" smtClean="0"/>
              <a:t>918-293-4928</a:t>
            </a:r>
            <a:endParaRPr lang="en-US" sz="98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1" y="1295400"/>
            <a:ext cx="39623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Counseling Services</a:t>
            </a:r>
          </a:p>
          <a:p>
            <a:r>
              <a:rPr lang="en-US" sz="2400" dirty="0"/>
              <a:t>918-293-4988</a:t>
            </a:r>
          </a:p>
          <a:p>
            <a:endParaRPr lang="en-US" sz="2400" dirty="0"/>
          </a:p>
          <a:p>
            <a:r>
              <a:rPr lang="en-US" sz="2400" dirty="0"/>
              <a:t>University Health Services</a:t>
            </a:r>
          </a:p>
          <a:p>
            <a:r>
              <a:rPr lang="en-US" sz="2400" dirty="0"/>
              <a:t>918-293-5292</a:t>
            </a:r>
          </a:p>
          <a:p>
            <a:endParaRPr lang="en-US" sz="2400" dirty="0"/>
          </a:p>
          <a:p>
            <a:r>
              <a:rPr lang="en-US" sz="2400" dirty="0"/>
              <a:t>Muscogee Creek Nation Medical Center </a:t>
            </a:r>
            <a:r>
              <a:rPr lang="en-US" sz="2400" dirty="0" smtClean="0"/>
              <a:t>(Hospital)</a:t>
            </a:r>
            <a:endParaRPr lang="en-US" sz="2400" dirty="0"/>
          </a:p>
          <a:p>
            <a:r>
              <a:rPr lang="en-US" sz="2400" dirty="0"/>
              <a:t>918-756-4233</a:t>
            </a:r>
          </a:p>
          <a:p>
            <a:endParaRPr lang="en-US" sz="2400" dirty="0"/>
          </a:p>
          <a:p>
            <a:r>
              <a:rPr lang="en-US" sz="2400" dirty="0"/>
              <a:t>Poison Control</a:t>
            </a:r>
          </a:p>
          <a:p>
            <a:r>
              <a:rPr lang="en-US" sz="2400" dirty="0"/>
              <a:t>800-222-1222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Copperplate Gothic Bold" panose="020E0705020206020404" pitchFamily="34" charset="0"/>
              </a:rPr>
              <a:t>OSUIT</a:t>
            </a:r>
            <a:r>
              <a:rPr lang="en-US" sz="8000" dirty="0">
                <a:latin typeface="Copperplate Gothic Bold" panose="020E07050202060204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8000" dirty="0" smtClean="0">
                <a:latin typeface="Copperplate Gothic Bold" panose="020E0705020206020404" pitchFamily="34" charset="0"/>
              </a:rPr>
              <a:t>POLICE</a:t>
            </a:r>
          </a:p>
          <a:p>
            <a:pPr marL="0" indent="0" algn="ctr">
              <a:buNone/>
            </a:pPr>
            <a:endParaRPr lang="en-US" sz="2800" dirty="0" smtClean="0"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Copperplate Gothic Bold" panose="020E0705020206020404" pitchFamily="34" charset="0"/>
              </a:rPr>
              <a:t>918-293-5000</a:t>
            </a:r>
          </a:p>
          <a:p>
            <a:pPr marL="0" indent="0" algn="ctr">
              <a:buNone/>
            </a:pPr>
            <a:endParaRPr lang="en-US" sz="4000" dirty="0"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opperplate Gothic Bold" panose="020E07050202060204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2209800" cy="236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760550"/>
            <a:ext cx="2206943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pperplate Gothic Bold" panose="020E0705020206020404" pitchFamily="34" charset="0"/>
              </a:rPr>
              <a:t>WELCOME</a:t>
            </a:r>
            <a:endParaRPr lang="en-US" dirty="0">
              <a:solidFill>
                <a:schemeClr val="accent6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and FOREMOST We are here to serve you!</a:t>
            </a:r>
          </a:p>
          <a:p>
            <a:r>
              <a:rPr lang="en-US" dirty="0" smtClean="0"/>
              <a:t>Campus police is located at the North end of the Workforce Oklahoma building. </a:t>
            </a:r>
          </a:p>
          <a:p>
            <a:r>
              <a:rPr lang="en-US" dirty="0" smtClean="0"/>
              <a:t>Only OSUIT Dept. that is staffed and operated 24/7/365.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C700A"/>
                </a:solidFill>
                <a:latin typeface="Algerian" panose="04020705040A02060702" pitchFamily="82" charset="0"/>
              </a:rPr>
              <a:t>Things to Remember</a:t>
            </a:r>
            <a:endParaRPr lang="en-US" b="1" dirty="0">
              <a:solidFill>
                <a:srgbClr val="EC700A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300" dirty="0" smtClean="0"/>
              <a:t>OSUIT is a Dry Campus: </a:t>
            </a:r>
            <a:r>
              <a:rPr lang="en-US" sz="3300" u="sng" dirty="0" smtClean="0"/>
              <a:t>No Alcohol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OSUIT has policies against illegal Drugs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Minors not allowed on campus without parent or guardian. Pets/animals NOT allowed on campus either </a:t>
            </a:r>
            <a:r>
              <a:rPr lang="en-US" sz="3300" i="1" dirty="0" smtClean="0"/>
              <a:t>(Does not include </a:t>
            </a:r>
            <a:r>
              <a:rPr lang="en-US" sz="3300" i="1" dirty="0" smtClean="0"/>
              <a:t>service </a:t>
            </a:r>
            <a:r>
              <a:rPr lang="en-US" sz="3300" i="1" dirty="0" smtClean="0"/>
              <a:t>animals)</a:t>
            </a:r>
          </a:p>
          <a:p>
            <a:pPr>
              <a:lnSpc>
                <a:spcPct val="150000"/>
              </a:lnSpc>
            </a:pPr>
            <a:r>
              <a:rPr lang="en-US" sz="3300" dirty="0" smtClean="0"/>
              <a:t>Do not loiter or hang out in parking lots</a:t>
            </a:r>
            <a:endParaRPr lang="en-US" sz="3300" u="sng" dirty="0" smtClean="0"/>
          </a:p>
          <a:p>
            <a:pPr>
              <a:lnSpc>
                <a:spcPct val="150000"/>
              </a:lnSpc>
            </a:pPr>
            <a:r>
              <a:rPr lang="en-US" sz="3300" u="sng" dirty="0" smtClean="0"/>
              <a:t>Keep your OSUIT/State I.D. on you at all times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EC700A"/>
                </a:solidFill>
                <a:latin typeface="Algerian" panose="04020705040A02060702" pitchFamily="82" charset="0"/>
              </a:rPr>
              <a:t>Things </a:t>
            </a:r>
            <a:r>
              <a:rPr lang="en-US" b="1" dirty="0" smtClean="0">
                <a:solidFill>
                  <a:srgbClr val="EC700A"/>
                </a:solidFill>
                <a:latin typeface="Algerian" panose="04020705040A02060702" pitchFamily="82" charset="0"/>
              </a:rPr>
              <a:t>to Remember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>
                <a:solidFill>
                  <a:prstClr val="black"/>
                </a:solidFill>
              </a:rPr>
              <a:t>2 week buffer at the start of the spring and fall trimesters on parking enforcement ONLY.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As students you may </a:t>
            </a:r>
            <a:r>
              <a:rPr lang="en-US" i="1" u="sng" dirty="0">
                <a:solidFill>
                  <a:prstClr val="black"/>
                </a:solidFill>
              </a:rPr>
              <a:t>NOT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use “visitor” parking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Sign up online for your Parking Permit at:</a:t>
            </a:r>
          </a:p>
          <a:p>
            <a:pPr lvl="0"/>
            <a:r>
              <a:rPr lang="en-US" smtClean="0">
                <a:solidFill>
                  <a:prstClr val="black"/>
                </a:solidFill>
                <a:hlinkClick r:id="rId2"/>
              </a:rPr>
              <a:t>https://osuit.edu/parking-permit</a:t>
            </a:r>
            <a:endParaRPr lang="en-US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C700A"/>
                </a:solidFill>
                <a:latin typeface="Algerian" panose="04020705040A02060702" pitchFamily="82" charset="0"/>
              </a:rPr>
              <a:t>Things to </a:t>
            </a:r>
            <a:r>
              <a:rPr lang="en-US" b="1" dirty="0" smtClean="0">
                <a:solidFill>
                  <a:srgbClr val="EC700A"/>
                </a:solidFill>
                <a:latin typeface="Algerian" panose="04020705040A02060702" pitchFamily="82" charset="0"/>
              </a:rPr>
              <a:t>Remember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bring a towable item to campus (Boat, trailer with ATV, etc.) you cannot park it in a residential lot.</a:t>
            </a:r>
          </a:p>
          <a:p>
            <a:r>
              <a:rPr lang="en-US" dirty="0" smtClean="0"/>
              <a:t>Do not attach or chain towable items to University property. </a:t>
            </a:r>
          </a:p>
          <a:p>
            <a:r>
              <a:rPr lang="en-US" dirty="0" smtClean="0"/>
              <a:t>Contact campus police and give them your contact information/description if bringing towable item to campus.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400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Garamond Pro Bold" panose="02020702060506020403" pitchFamily="18" charset="0"/>
              </a:rPr>
              <a:t>Examples of how NOT to PARK</a:t>
            </a:r>
            <a:endParaRPr lang="en-US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DON’T BE THIS PERSON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6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EC700A"/>
                </a:solidFill>
              </a:rPr>
              <a:t>Campus Safety</a:t>
            </a:r>
            <a:endParaRPr lang="en-US" sz="8800" b="1" dirty="0">
              <a:solidFill>
                <a:srgbClr val="EC700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280"/>
            <a:ext cx="2259952" cy="2103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6404"/>
            <a:ext cx="2037723" cy="2000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114800"/>
            <a:ext cx="1447800" cy="23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dobe Garamond Pro Bold" panose="02020702060506020403" pitchFamily="18" charset="0"/>
              </a:rPr>
              <a:t>OR THIS PERSON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13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OR THIS PERSON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3" r="16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06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dobe Garamond Pro Bold" panose="02020702060506020403" pitchFamily="18" charset="0"/>
              </a:rPr>
              <a:t>OR THIS PERSON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15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EC700A"/>
                </a:solidFill>
                <a:latin typeface="Adobe Garamond Pro Bold" panose="02020702060506020403" pitchFamily="18" charset="0"/>
              </a:rPr>
              <a:t>CAN ANYONE GUESS THE #1 CRIME AT OSUIT???</a:t>
            </a:r>
            <a:endParaRPr lang="en-US" b="1" dirty="0">
              <a:solidFill>
                <a:srgbClr val="EC700A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HINT: Happens every trimester.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Very few people report this crime. </a:t>
            </a:r>
          </a:p>
          <a:p>
            <a:r>
              <a:rPr lang="en-US" dirty="0" smtClean="0"/>
              <a:t>We at OSUIT enjoy a relatively low crime rate for our population size and geographical area.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92506">
            <a:off x="191706" y="1208623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LARCENY/THEFT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5231555" cy="4525963"/>
          </a:xfrm>
        </p:spPr>
      </p:pic>
      <p:sp>
        <p:nvSpPr>
          <p:cNvPr id="6" name="AutoShape 6" descr="Image result for theft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C700A"/>
                </a:solidFill>
                <a:latin typeface="Algerian" panose="04020705040A02060702" pitchFamily="82" charset="0"/>
              </a:rPr>
              <a:t>Things to </a:t>
            </a:r>
            <a:r>
              <a:rPr lang="en-US" b="1" dirty="0" smtClean="0">
                <a:solidFill>
                  <a:srgbClr val="EC700A"/>
                </a:solidFill>
                <a:latin typeface="Algerian" panose="04020705040A02060702" pitchFamily="82" charset="0"/>
              </a:rPr>
              <a:t>Remember (CONT.)</a:t>
            </a:r>
            <a:endParaRPr lang="en-US" b="1" dirty="0">
              <a:solidFill>
                <a:schemeClr val="accent6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Keep personal items and valuables locked up at all times.</a:t>
            </a:r>
          </a:p>
          <a:p>
            <a:r>
              <a:rPr lang="en-US" dirty="0" smtClean="0"/>
              <a:t>Especially vehicles and dorm rooms.</a:t>
            </a:r>
          </a:p>
          <a:p>
            <a:r>
              <a:rPr lang="en-US" dirty="0" smtClean="0"/>
              <a:t>Writer down serial numbers or engrave information on high value items.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C700A"/>
                </a:solidFill>
                <a:latin typeface="Algerian" panose="04020705040A02060702" pitchFamily="82" charset="0"/>
              </a:rPr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Annual Security Report: Available On-Line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CLERY Act Annual Campus Crime 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Familiarize yourselves with the campus parking and traffic policies on the web at: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osuit.edu/safety/parking.php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935162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EC700A"/>
                </a:solidFill>
              </a:rPr>
              <a:t>Questions?</a:t>
            </a:r>
            <a:endParaRPr lang="en-US" sz="9600" b="1" dirty="0">
              <a:solidFill>
                <a:srgbClr val="EC70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" y="339055"/>
            <a:ext cx="9144000" cy="552834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8104685">
            <a:off x="932340" y="4237578"/>
            <a:ext cx="1486006" cy="665148"/>
          </a:xfrm>
          <a:prstGeom prst="rightArrow">
            <a:avLst/>
          </a:prstGeom>
          <a:solidFill>
            <a:srgbClr val="EC700A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2416175"/>
            <a:ext cx="7772400" cy="147002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EC700A"/>
                </a:solidFill>
              </a:rPr>
              <a:t>Campus Safety</a:t>
            </a:r>
            <a:endParaRPr lang="en-US" sz="8800" b="1" dirty="0">
              <a:solidFill>
                <a:srgbClr val="EC70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552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489" y="4094746"/>
            <a:ext cx="4495800" cy="1446550"/>
          </a:xfrm>
          <a:prstGeom prst="rect">
            <a:avLst/>
          </a:prstGeom>
          <a:noFill/>
          <a:ln w="76200">
            <a:solidFill>
              <a:srgbClr val="EC700A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How Do I </a:t>
            </a:r>
          </a:p>
          <a:p>
            <a:r>
              <a:rPr lang="en-US" sz="4400" b="1" dirty="0" smtClean="0"/>
              <a:t>Tell Someone?...</a:t>
            </a:r>
            <a:endParaRPr lang="en-US" sz="4400" b="1" dirty="0"/>
          </a:p>
        </p:txBody>
      </p:sp>
      <p:sp>
        <p:nvSpPr>
          <p:cNvPr id="5" name="Right Arrow 4"/>
          <p:cNvSpPr/>
          <p:nvPr/>
        </p:nvSpPr>
        <p:spPr>
          <a:xfrm rot="8312721">
            <a:off x="780183" y="4654468"/>
            <a:ext cx="1121060" cy="479157"/>
          </a:xfrm>
          <a:prstGeom prst="rightArrow">
            <a:avLst/>
          </a:prstGeom>
          <a:solidFill>
            <a:srgbClr val="EC700A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938878" y="5943600"/>
            <a:ext cx="1121060" cy="479157"/>
          </a:xfrm>
          <a:prstGeom prst="rightArrow">
            <a:avLst/>
          </a:prstGeom>
          <a:solidFill>
            <a:srgbClr val="EC700A"/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0" y="457200"/>
            <a:ext cx="4800600" cy="26161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The </a:t>
            </a:r>
            <a:r>
              <a:rPr lang="en-US" sz="2400" b="1" dirty="0"/>
              <a:t>BCT</a:t>
            </a:r>
            <a:r>
              <a:rPr lang="en-US" sz="2000" b="1" dirty="0"/>
              <a:t> </a:t>
            </a:r>
            <a:r>
              <a:rPr lang="en-US" sz="2000" dirty="0"/>
              <a:t>is a specially trained group </a:t>
            </a:r>
            <a:r>
              <a:rPr lang="en-US" sz="2000" dirty="0" smtClean="0"/>
              <a:t>with </a:t>
            </a:r>
            <a:r>
              <a:rPr lang="en-US" sz="2000" dirty="0"/>
              <a:t>mental health, student development, law enforcement, academic, administrative, and legal expertise. The Team investigates and evaluates questionable behavior and </a:t>
            </a:r>
            <a:r>
              <a:rPr lang="en-US" sz="2000" dirty="0" smtClean="0"/>
              <a:t>threats.  The </a:t>
            </a:r>
            <a:r>
              <a:rPr lang="en-US" sz="2000" dirty="0"/>
              <a:t>Team’s goal is to work with all parties involved to advocate for a safe campus environment.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604" y="3230701"/>
            <a:ext cx="78469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800" b="1" dirty="0" smtClean="0"/>
              <a:t>Incident Report Form </a:t>
            </a:r>
            <a:r>
              <a:rPr lang="en-US" sz="2000" b="1" dirty="0" smtClean="0"/>
              <a:t>is one form for all!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Residence </a:t>
            </a:r>
            <a:r>
              <a:rPr lang="en-US" sz="2000" b="1" dirty="0"/>
              <a:t>Life </a:t>
            </a:r>
            <a:r>
              <a:rPr lang="en-US" dirty="0" smtClean="0"/>
              <a:t>reports </a:t>
            </a:r>
            <a:r>
              <a:rPr lang="en-US" dirty="0"/>
              <a:t>for concerns or actions that are </a:t>
            </a:r>
            <a:r>
              <a:rPr lang="en-US" dirty="0" smtClean="0"/>
              <a:t>in Dorms.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General Incident </a:t>
            </a:r>
            <a:r>
              <a:rPr lang="en-US" dirty="0"/>
              <a:t>report for concerns or actions that </a:t>
            </a:r>
            <a:r>
              <a:rPr lang="en-US" dirty="0" smtClean="0"/>
              <a:t>present </a:t>
            </a:r>
            <a:r>
              <a:rPr lang="en-US" dirty="0"/>
              <a:t>a danger to an </a:t>
            </a:r>
            <a:r>
              <a:rPr lang="en-US" dirty="0" smtClean="0"/>
              <a:t>individual or </a:t>
            </a:r>
            <a:r>
              <a:rPr lang="en-US" dirty="0"/>
              <a:t>the </a:t>
            </a:r>
            <a:r>
              <a:rPr lang="en-US" dirty="0" smtClean="0"/>
              <a:t>OSUIT community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Academic </a:t>
            </a:r>
            <a:r>
              <a:rPr lang="en-US" sz="2000" b="1" dirty="0"/>
              <a:t>Integrity </a:t>
            </a:r>
            <a:r>
              <a:rPr lang="en-US" dirty="0"/>
              <a:t>report for incidents involving violations of the OSU IT Academic Integrity policy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Concerning </a:t>
            </a:r>
            <a:r>
              <a:rPr lang="en-US" sz="2000" b="1" dirty="0">
                <a:solidFill>
                  <a:srgbClr val="FF0000"/>
                </a:solidFill>
              </a:rPr>
              <a:t>or Threatening Behavior </a:t>
            </a:r>
            <a:r>
              <a:rPr lang="en-US" dirty="0">
                <a:solidFill>
                  <a:srgbClr val="FF0000"/>
                </a:solidFill>
              </a:rPr>
              <a:t>for concerns or actions that </a:t>
            </a:r>
            <a:r>
              <a:rPr lang="en-US" dirty="0" smtClean="0">
                <a:solidFill>
                  <a:srgbClr val="FF0000"/>
                </a:solidFill>
              </a:rPr>
              <a:t>pose a </a:t>
            </a:r>
            <a:r>
              <a:rPr lang="en-US" dirty="0">
                <a:solidFill>
                  <a:srgbClr val="FF0000"/>
                </a:solidFill>
              </a:rPr>
              <a:t>risk for harm or danger to self or others.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FYI </a:t>
            </a:r>
            <a:r>
              <a:rPr lang="en-US" dirty="0"/>
              <a:t>for concerns </a:t>
            </a:r>
            <a:r>
              <a:rPr lang="en-US" dirty="0" smtClean="0"/>
              <a:t>that </a:t>
            </a:r>
            <a:r>
              <a:rPr lang="en-US" dirty="0"/>
              <a:t>are </a:t>
            </a:r>
            <a:r>
              <a:rPr lang="en-US" dirty="0" smtClean="0"/>
              <a:t>worrisome </a:t>
            </a:r>
            <a:r>
              <a:rPr lang="en-US" dirty="0"/>
              <a:t>but do not present an immediate </a:t>
            </a:r>
            <a:r>
              <a:rPr lang="en-US" dirty="0" smtClean="0"/>
              <a:t> danger </a:t>
            </a:r>
            <a:r>
              <a:rPr lang="en-US" dirty="0"/>
              <a:t>to self or </a:t>
            </a:r>
            <a:r>
              <a:rPr lang="en-US" dirty="0" smtClean="0"/>
              <a:t>others.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8" y="457200"/>
            <a:ext cx="342810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838200"/>
            <a:ext cx="8915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C700A"/>
                </a:solidFill>
              </a:rPr>
              <a:t>OSUIT takes acts </a:t>
            </a:r>
            <a:r>
              <a:rPr lang="en-US" sz="3600" b="1" dirty="0">
                <a:solidFill>
                  <a:srgbClr val="EC700A"/>
                </a:solidFill>
              </a:rPr>
              <a:t>of </a:t>
            </a:r>
            <a:endParaRPr lang="en-US" sz="3600" b="1" dirty="0" smtClean="0">
              <a:solidFill>
                <a:srgbClr val="EC700A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EC700A"/>
                </a:solidFill>
              </a:rPr>
              <a:t>sexual </a:t>
            </a:r>
            <a:r>
              <a:rPr lang="en-US" sz="3600" b="1" dirty="0">
                <a:solidFill>
                  <a:srgbClr val="EC700A"/>
                </a:solidFill>
              </a:rPr>
              <a:t>violence and </a:t>
            </a:r>
            <a:r>
              <a:rPr lang="en-US" sz="3600" b="1" dirty="0" smtClean="0">
                <a:solidFill>
                  <a:srgbClr val="EC700A"/>
                </a:solidFill>
              </a:rPr>
              <a:t>harassment seriously…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Victim Advocates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Survivor Support and Counseling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Certified Title IX Sexual Assault Investigators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Prevention </a:t>
            </a:r>
            <a:r>
              <a:rPr lang="en-US" sz="2400" b="1" dirty="0" smtClean="0"/>
              <a:t>Training</a:t>
            </a:r>
          </a:p>
          <a:p>
            <a:endParaRPr lang="en-US" sz="2400" b="1" dirty="0"/>
          </a:p>
          <a:p>
            <a:pPr algn="ctr"/>
            <a:r>
              <a:rPr lang="en-US" sz="2800" b="1" i="1" dirty="0" smtClean="0"/>
              <a:t>Everyone Deservers Kindness, Dignity and Respect!  </a:t>
            </a:r>
            <a:endParaRPr lang="en-US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68540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You are not alone!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236220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How Will You Know There is an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Emergency</a:t>
            </a:r>
            <a:r>
              <a:rPr lang="en-US" sz="3600" b="1" dirty="0">
                <a:solidFill>
                  <a:srgbClr val="C00000"/>
                </a:solidFill>
              </a:rPr>
              <a:t>?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Depending on the nature of the emergency, OSUIT may use all or some of the following when activating the </a:t>
            </a:r>
            <a:r>
              <a:rPr lang="en-US" sz="2400" b="1" dirty="0">
                <a:solidFill>
                  <a:srgbClr val="C00000"/>
                </a:solidFill>
              </a:rPr>
              <a:t>Emergency Notification System </a:t>
            </a:r>
            <a:r>
              <a:rPr lang="en-US" sz="2400" dirty="0">
                <a:solidFill>
                  <a:prstClr val="black"/>
                </a:solidFill>
              </a:rPr>
              <a:t>called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3500" b="1" dirty="0" smtClean="0">
                <a:solidFill>
                  <a:srgbClr val="C00000"/>
                </a:solidFill>
              </a:rPr>
              <a:t>OSUIT COWBOY ALERT</a:t>
            </a:r>
            <a:endParaRPr lang="en-US" sz="4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074586"/>
            <a:ext cx="3124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>
                <a:solidFill>
                  <a:srgbClr val="FF6600"/>
                </a:solidFill>
              </a:rPr>
              <a:t>Cowboy Alert: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Text &amp; Voice Alerts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Facebook &amp; Twitter </a:t>
            </a:r>
          </a:p>
          <a:p>
            <a:pPr lvl="0"/>
            <a:r>
              <a:rPr lang="en-US" sz="2000" b="1" dirty="0" err="1">
                <a:solidFill>
                  <a:prstClr val="black"/>
                </a:solidFill>
              </a:rPr>
              <a:t>Webfreeze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University Group Email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Local Media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Weather Radios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Patrol Car Announcements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OSUIT Webpage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85411" y="3088222"/>
            <a:ext cx="5257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FF6600"/>
                </a:solidFill>
              </a:rPr>
              <a:t>Types of Alert Messages</a:t>
            </a:r>
            <a:r>
              <a:rPr lang="en-US" sz="2800" u="sng" dirty="0" smtClean="0">
                <a:solidFill>
                  <a:srgbClr val="FF6600"/>
                </a:solidFill>
              </a:rPr>
              <a:t>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General Safety Information</a:t>
            </a:r>
          </a:p>
          <a:p>
            <a:pPr marL="0" indent="0" algn="ctr">
              <a:buFont typeface="Arial" pitchFamily="34" charset="0"/>
              <a:buNone/>
            </a:pPr>
            <a:endParaRPr lang="en-US" sz="500" b="1" dirty="0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School Closing</a:t>
            </a:r>
          </a:p>
          <a:p>
            <a:pPr marL="0" indent="0" algn="ctr">
              <a:buFont typeface="Arial" pitchFamily="34" charset="0"/>
              <a:buNone/>
            </a:pPr>
            <a:endParaRPr lang="en-US" sz="500" b="1" dirty="0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Shelter in Place</a:t>
            </a:r>
          </a:p>
          <a:p>
            <a:pPr marL="0" indent="0" algn="ctr">
              <a:buFont typeface="Arial" pitchFamily="34" charset="0"/>
              <a:buNone/>
            </a:pPr>
            <a:endParaRPr lang="en-US" sz="500" b="1" dirty="0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Lock Down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ALL CLEAR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EC700A"/>
                </a:solidFill>
              </a:rPr>
              <a:t>Sign Me Up!</a:t>
            </a:r>
            <a:endParaRPr lang="en-US" sz="6600" b="1" dirty="0">
              <a:solidFill>
                <a:srgbClr val="EC70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subscribe, </a:t>
            </a:r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://app.it.okstate.edu/okey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and </a:t>
            </a:r>
            <a:r>
              <a:rPr lang="en-US" dirty="0"/>
              <a:t>log into your O-Key account. From there you may navigate to the left </a:t>
            </a:r>
            <a:r>
              <a:rPr lang="en-US" dirty="0" smtClean="0"/>
              <a:t>of the nav. </a:t>
            </a:r>
            <a:r>
              <a:rPr lang="en-US" dirty="0"/>
              <a:t>bar and select </a:t>
            </a:r>
            <a:r>
              <a:rPr lang="en-US" b="1" dirty="0">
                <a:solidFill>
                  <a:srgbClr val="FF0000"/>
                </a:solidFill>
              </a:rPr>
              <a:t>“Emergency Contacts.” </a:t>
            </a:r>
            <a:r>
              <a:rPr lang="en-US" dirty="0"/>
              <a:t>If you have any questions, please contact the IT help desk. Be sure to update your information with any changes.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EC700A"/>
                </a:solidFill>
              </a:rPr>
              <a:t>What Else Should I Know?</a:t>
            </a:r>
            <a:endParaRPr lang="en-US" sz="5400" b="1" dirty="0">
              <a:solidFill>
                <a:srgbClr val="EC70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To help ensure that students can exercise their rights as individuals while </a:t>
            </a:r>
            <a:r>
              <a:rPr lang="en-US" dirty="0" smtClean="0"/>
              <a:t>at the </a:t>
            </a:r>
            <a:r>
              <a:rPr lang="en-US" dirty="0"/>
              <a:t>same time ensuring that the rights of those around them are upheld, certain </a:t>
            </a:r>
            <a:r>
              <a:rPr lang="en-US" dirty="0" smtClean="0"/>
              <a:t>basic policies </a:t>
            </a:r>
            <a:r>
              <a:rPr lang="en-US" dirty="0"/>
              <a:t>have been established to facilitate mutual respect and </a:t>
            </a:r>
            <a:r>
              <a:rPr lang="en-US" dirty="0" smtClean="0"/>
              <a:t>consideration among students.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You Should Know These!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2" y="5486399"/>
            <a:ext cx="693736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773</Words>
  <Application>Microsoft Office PowerPoint</Application>
  <PresentationFormat>On-screen Show (4:3)</PresentationFormat>
  <Paragraphs>122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Adobe Garamond Pro Bold</vt:lpstr>
      <vt:lpstr>Algerian</vt:lpstr>
      <vt:lpstr>Arial</vt:lpstr>
      <vt:lpstr>Calibri</vt:lpstr>
      <vt:lpstr>Copperplate Gothic Bold</vt:lpstr>
      <vt:lpstr>Wingdings</vt:lpstr>
      <vt:lpstr>Office Theme</vt:lpstr>
      <vt:lpstr>Welcome!</vt:lpstr>
      <vt:lpstr>Campus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 Me Up!</vt:lpstr>
      <vt:lpstr>What Else Should I Know?</vt:lpstr>
      <vt:lpstr>Where Do I Find Them?</vt:lpstr>
      <vt:lpstr>PowerPoint Presentation</vt:lpstr>
      <vt:lpstr>Important Phone Numbers</vt:lpstr>
      <vt:lpstr>PowerPoint Presentation</vt:lpstr>
      <vt:lpstr>WELCOME</vt:lpstr>
      <vt:lpstr>Things to Remember</vt:lpstr>
      <vt:lpstr>Things to Remember (Cont.)</vt:lpstr>
      <vt:lpstr>Things to Remember (CONT.)</vt:lpstr>
      <vt:lpstr>Examples of how NOT to PARK</vt:lpstr>
      <vt:lpstr>DON’T BE THIS PERSON</vt:lpstr>
      <vt:lpstr>OR THIS PERSON</vt:lpstr>
      <vt:lpstr>OR THIS PERSON</vt:lpstr>
      <vt:lpstr>OR THIS PERSON</vt:lpstr>
      <vt:lpstr>CAN ANYONE GUESS THE #1 CRIME AT OSUIT???</vt:lpstr>
      <vt:lpstr>LARCENY/THEFT</vt:lpstr>
      <vt:lpstr>Things to Remember (CONT.)</vt:lpstr>
      <vt:lpstr>Things to Remember</vt:lpstr>
      <vt:lpstr>Questions?</vt:lpstr>
    </vt:vector>
  </TitlesOfParts>
  <Company>OSUIT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debock</dc:creator>
  <cp:lastModifiedBy>Debock, Devin</cp:lastModifiedBy>
  <cp:revision>104</cp:revision>
  <dcterms:created xsi:type="dcterms:W3CDTF">2012-08-27T13:30:28Z</dcterms:created>
  <dcterms:modified xsi:type="dcterms:W3CDTF">2019-08-08T20:33:07Z</dcterms:modified>
</cp:coreProperties>
</file>